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0"/>
  </p:notesMasterIdLst>
  <p:sldIdLst>
    <p:sldId id="267" r:id="rId2"/>
    <p:sldId id="292"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5" r:id="rId20"/>
    <p:sldId id="287" r:id="rId21"/>
    <p:sldId id="288" r:id="rId22"/>
    <p:sldId id="289" r:id="rId23"/>
    <p:sldId id="290" r:id="rId24"/>
    <p:sldId id="291" r:id="rId25"/>
    <p:sldId id="293" r:id="rId26"/>
    <p:sldId id="294" r:id="rId27"/>
    <p:sldId id="295" r:id="rId28"/>
    <p:sldId id="296" r:id="rId29"/>
    <p:sldId id="297" r:id="rId30"/>
    <p:sldId id="298" r:id="rId31"/>
    <p:sldId id="299" r:id="rId32"/>
    <p:sldId id="300" r:id="rId33"/>
    <p:sldId id="301" r:id="rId34"/>
    <p:sldId id="302" r:id="rId35"/>
    <p:sldId id="305" r:id="rId36"/>
    <p:sldId id="306" r:id="rId37"/>
    <p:sldId id="304" r:id="rId38"/>
    <p:sldId id="303" r:id="rId39"/>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67"/>
            <p14:sldId id="292"/>
          </p14:sldIdLst>
        </p14:section>
        <p14:section name="INTRODUCTION" id="{34C61D3D-3DDA-8544-919D-38908B71CF6E}">
          <p14:sldIdLst>
            <p14:sldId id="268"/>
            <p14:sldId id="269"/>
          </p14:sldIdLst>
        </p14:section>
        <p14:section name="Market" id="{DBB0F080-D76F-2449-A8A8-97428CE5CDE4}">
          <p14:sldIdLst>
            <p14:sldId id="270"/>
            <p14:sldId id="271"/>
          </p14:sldIdLst>
        </p14:section>
        <p14:section name="Solution" id="{D01103C6-D9B4-874A-903D-1D54C47D2E73}">
          <p14:sldIdLst>
            <p14:sldId id="272"/>
            <p14:sldId id="273"/>
          </p14:sldIdLst>
        </p14:section>
        <p14:section name="Business Model" id="{17ED8106-7472-CA40-A9D6-5927206203E6}">
          <p14:sldIdLst>
            <p14:sldId id="274"/>
            <p14:sldId id="275"/>
          </p14:sldIdLst>
        </p14:section>
        <p14:section name="DATA CLEANING" id="{D8B5F2F4-0461-7443-B341-122CADA3169F}">
          <p14:sldIdLst>
            <p14:sldId id="276"/>
            <p14:sldId id="277"/>
          </p14:sldIdLst>
        </p14:section>
        <p14:section name="MERGING DATASETS" id="{D92012F8-9E38-9246-B03C-4D22F7F7E6FE}">
          <p14:sldIdLst>
            <p14:sldId id="278"/>
            <p14:sldId id="279"/>
          </p14:sldIdLst>
        </p14:section>
        <p14:section name="EXPLORATORY DATA ANALYSIS" id="{E2D75BAC-9AD3-1D47-84DE-FA25E707DA31}">
          <p14:sldIdLst>
            <p14:sldId id="280"/>
            <p14:sldId id="281"/>
          </p14:sldIdLst>
        </p14:section>
        <p14:section name="AGE AND BOOKS" id="{01811859-C218-2849-9DAD-17F45DF947F5}">
          <p14:sldIdLst>
            <p14:sldId id="282"/>
            <p14:sldId id="283"/>
          </p14:sldIdLst>
        </p14:section>
        <p14:section name="AUTHORS AND PUBLISHERS" id="{92D0DB07-D723-9743-B6E2-7BA125F21384}">
          <p14:sldIdLst>
            <p14:sldId id="285"/>
            <p14:sldId id="287"/>
          </p14:sldIdLst>
        </p14:section>
        <p14:section name="COUNTRY AND FAMOUS BOOKS" id="{EC6B8D52-140E-FD45-89FE-C224E5772E66}">
          <p14:sldIdLst>
            <p14:sldId id="288"/>
            <p14:sldId id="289"/>
          </p14:sldIdLst>
        </p14:section>
        <p14:section name="BOOK RATING AND COUNTRY" id="{B9F7DCB0-C585-4F42-BBF1-FB523C652F88}">
          <p14:sldIdLst>
            <p14:sldId id="290"/>
            <p14:sldId id="291"/>
          </p14:sldIdLst>
        </p14:section>
        <p14:section name="COLLABORATIVE FILTERING MODELS" id="{2F6726F7-3E1B-7047-BA31-360884AC11B3}">
          <p14:sldIdLst>
            <p14:sldId id="293"/>
            <p14:sldId id="294"/>
            <p14:sldId id="295"/>
          </p14:sldIdLst>
        </p14:section>
        <p14:section name="BEST RECOMMENDATION MODEL" id="{F7222E33-3D57-9140-A0D8-63C0B3A059DB}">
          <p14:sldIdLst>
            <p14:sldId id="296"/>
            <p14:sldId id="297"/>
          </p14:sldIdLst>
        </p14:section>
        <p14:section name="USER BASED RECOMMENDATION SYSYEM" id="{35D35838-24F5-EA42-ACC5-42E353C9FF8D}">
          <p14:sldIdLst>
            <p14:sldId id="298"/>
            <p14:sldId id="299"/>
          </p14:sldIdLst>
        </p14:section>
        <p14:section name="USER BASED MODEL EVALUATION" id="{D19EDF82-FDDC-A643-9754-2C10F077B0A9}">
          <p14:sldIdLst>
            <p14:sldId id="300"/>
            <p14:sldId id="301"/>
            <p14:sldId id="302"/>
          </p14:sldIdLst>
        </p14:section>
        <p14:section name="DEPLOYMENT" id="{8EEAF377-2026-F246-9DBF-A7C0E66C1F07}">
          <p14:sldIdLst>
            <p14:sldId id="305"/>
            <p14:sldId id="306"/>
          </p14:sldIdLst>
        </p14:section>
        <p14:section name="THANK YOU" id="{B98149D6-45FE-A046-95A4-9EA12F41021C}">
          <p14:sldIdLst>
            <p14:sldId id="304"/>
            <p14:sldId id="3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62"/>
    <p:restoredTop sz="96860"/>
  </p:normalViewPr>
  <p:slideViewPr>
    <p:cSldViewPr snapToGrid="0" snapToObjects="1">
      <p:cViewPr varScale="1">
        <p:scale>
          <a:sx n="127" d="100"/>
          <a:sy n="127" d="100"/>
        </p:scale>
        <p:origin x="552"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1/23/24</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18</a:t>
            </a:fld>
            <a:endParaRPr lang="en-LT"/>
          </a:p>
        </p:txBody>
      </p:sp>
    </p:spTree>
    <p:extLst>
      <p:ext uri="{BB962C8B-B14F-4D97-AF65-F5344CB8AC3E}">
        <p14:creationId xmlns:p14="http://schemas.microsoft.com/office/powerpoint/2010/main" val="144037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20</a:t>
            </a:fld>
            <a:endParaRPr lang="en-LT"/>
          </a:p>
        </p:txBody>
      </p:sp>
    </p:spTree>
    <p:extLst>
      <p:ext uri="{BB962C8B-B14F-4D97-AF65-F5344CB8AC3E}">
        <p14:creationId xmlns:p14="http://schemas.microsoft.com/office/powerpoint/2010/main" val="4167318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22</a:t>
            </a:fld>
            <a:endParaRPr lang="en-LT"/>
          </a:p>
        </p:txBody>
      </p:sp>
    </p:spTree>
    <p:extLst>
      <p:ext uri="{BB962C8B-B14F-4D97-AF65-F5344CB8AC3E}">
        <p14:creationId xmlns:p14="http://schemas.microsoft.com/office/powerpoint/2010/main" val="3932667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24</a:t>
            </a:fld>
            <a:endParaRPr lang="en-LT"/>
          </a:p>
        </p:txBody>
      </p:sp>
    </p:spTree>
    <p:extLst>
      <p:ext uri="{BB962C8B-B14F-4D97-AF65-F5344CB8AC3E}">
        <p14:creationId xmlns:p14="http://schemas.microsoft.com/office/powerpoint/2010/main" val="2009847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276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91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889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795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301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935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5BE92847-51ED-1449-A9AF-8F855167E8E6}" type="slidenum">
              <a:t>2</a:t>
            </a:fld>
            <a:endParaRPr lang="en-LT"/>
          </a:p>
        </p:txBody>
      </p:sp>
    </p:spTree>
    <p:extLst>
      <p:ext uri="{BB962C8B-B14F-4D97-AF65-F5344CB8AC3E}">
        <p14:creationId xmlns:p14="http://schemas.microsoft.com/office/powerpoint/2010/main" val="374512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741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82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4</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6</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8</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12</a:t>
            </a:fld>
            <a:endParaRPr lang="en-LT"/>
          </a:p>
        </p:txBody>
      </p:sp>
    </p:spTree>
    <p:extLst>
      <p:ext uri="{BB962C8B-B14F-4D97-AF65-F5344CB8AC3E}">
        <p14:creationId xmlns:p14="http://schemas.microsoft.com/office/powerpoint/2010/main" val="1014213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14</a:t>
            </a:fld>
            <a:endParaRPr lang="en-LT"/>
          </a:p>
        </p:txBody>
      </p:sp>
    </p:spTree>
    <p:extLst>
      <p:ext uri="{BB962C8B-B14F-4D97-AF65-F5344CB8AC3E}">
        <p14:creationId xmlns:p14="http://schemas.microsoft.com/office/powerpoint/2010/main" val="99875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16</a:t>
            </a:fld>
            <a:endParaRPr lang="en-LT"/>
          </a:p>
        </p:txBody>
      </p:sp>
    </p:spTree>
    <p:extLst>
      <p:ext uri="{BB962C8B-B14F-4D97-AF65-F5344CB8AC3E}">
        <p14:creationId xmlns:p14="http://schemas.microsoft.com/office/powerpoint/2010/main" val="4163562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1/23/24</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1/23/24</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1/23/24</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1/23/24</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1/23/24</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1/23/24</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1/23/24</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1/23/24</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1/23/24</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1/23/24</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1/23/24</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1/23/24</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5.png"/><Relationship Id="rId26" Type="http://schemas.openxmlformats.org/officeDocument/2006/relationships/slide" Target="slide17.xml"/><Relationship Id="rId39" Type="http://schemas.openxmlformats.org/officeDocument/2006/relationships/image" Target="../media/image13.png"/><Relationship Id="rId3" Type="http://schemas.openxmlformats.org/officeDocument/2006/relationships/image" Target="../media/image1.jpg"/><Relationship Id="rId21" Type="http://schemas.openxmlformats.org/officeDocument/2006/relationships/image" Target="../media/image72.png"/><Relationship Id="rId34" Type="http://schemas.openxmlformats.org/officeDocument/2006/relationships/image" Target="../media/image12.png"/><Relationship Id="rId7" Type="http://schemas.openxmlformats.org/officeDocument/2006/relationships/image" Target="../media/image3.png"/><Relationship Id="rId17" Type="http://schemas.openxmlformats.org/officeDocument/2006/relationships/slide" Target="slide11.xml"/><Relationship Id="rId25" Type="http://schemas.openxmlformats.org/officeDocument/2006/relationships/image" Target="../media/image9.png"/><Relationship Id="rId33" Type="http://schemas.openxmlformats.org/officeDocument/2006/relationships/image" Target="../media/image110.png"/><Relationship Id="rId38" Type="http://schemas.openxmlformats.org/officeDocument/2006/relationships/slide" Target="slide3.xml"/><Relationship Id="rId2" Type="http://schemas.openxmlformats.org/officeDocument/2006/relationships/notesSlide" Target="../notesSlides/notesSlide1.xml"/><Relationship Id="rId16" Type="http://schemas.openxmlformats.org/officeDocument/2006/relationships/image" Target="../media/image5.png"/><Relationship Id="rId20" Type="http://schemas.openxmlformats.org/officeDocument/2006/relationships/slide" Target="slide13.xml"/><Relationship Id="rId29"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image" Target="../media/image21.png"/><Relationship Id="rId24" Type="http://schemas.openxmlformats.org/officeDocument/2006/relationships/image" Target="../media/image7.png"/><Relationship Id="rId32" Type="http://schemas.openxmlformats.org/officeDocument/2006/relationships/slide" Target="slide21.xml"/><Relationship Id="rId37" Type="http://schemas.openxmlformats.org/officeDocument/2006/relationships/image" Target="../media/image13.png"/><Relationship Id="rId5" Type="http://schemas.openxmlformats.org/officeDocument/2006/relationships/slide" Target="slide7.xml"/><Relationship Id="rId15" Type="http://schemas.openxmlformats.org/officeDocument/2006/relationships/image" Target="../media/image4.png"/><Relationship Id="rId23" Type="http://schemas.openxmlformats.org/officeDocument/2006/relationships/slide" Target="slide15.xml"/><Relationship Id="rId28" Type="http://schemas.openxmlformats.org/officeDocument/2006/relationships/image" Target="../media/image10.png"/><Relationship Id="rId36" Type="http://schemas.openxmlformats.org/officeDocument/2006/relationships/image" Target="../media/image120.png"/><Relationship Id="rId10" Type="http://schemas.openxmlformats.org/officeDocument/2006/relationships/image" Target="../media/image4.png"/><Relationship Id="rId19" Type="http://schemas.openxmlformats.org/officeDocument/2006/relationships/image" Target="../media/image6.png"/><Relationship Id="rId31"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slide" Target="slide5.xml"/><Relationship Id="rId22" Type="http://schemas.openxmlformats.org/officeDocument/2006/relationships/image" Target="../media/image7.png"/><Relationship Id="rId27" Type="http://schemas.openxmlformats.org/officeDocument/2006/relationships/image" Target="../media/image9.png"/><Relationship Id="rId30" Type="http://schemas.openxmlformats.org/officeDocument/2006/relationships/image" Target="../media/image100.png"/><Relationship Id="rId35" Type="http://schemas.openxmlformats.org/officeDocument/2006/relationships/slide" Target="slide2.xml"/><Relationship Id="rId8" Type="http://schemas.openxmlformats.org/officeDocument/2006/relationships/slide" Target="slide9.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4.wdp"/><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27.jpg"/><Relationship Id="rId7"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1.wdp"/><Relationship Id="rId10" Type="http://schemas.openxmlformats.org/officeDocument/2006/relationships/image" Target="../media/image46.jpg"/><Relationship Id="rId4" Type="http://schemas.openxmlformats.org/officeDocument/2006/relationships/image" Target="../media/image28.png"/><Relationship Id="rId9" Type="http://schemas.openxmlformats.org/officeDocument/2006/relationships/image" Target="../media/image45.jpg"/></Relationships>
</file>

<file path=ppt/slides/_rels/slide1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33.jpg"/><Relationship Id="rId7" Type="http://schemas.openxmlformats.org/officeDocument/2006/relationships/image" Target="../media/image4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7.png"/><Relationship Id="rId5" Type="http://schemas.microsoft.com/office/2007/relationships/hdphoto" Target="../media/hdphoto2.wdp"/><Relationship Id="rId4" Type="http://schemas.openxmlformats.org/officeDocument/2006/relationships/image" Target="../media/image34.png"/><Relationship Id="rId9" Type="http://schemas.openxmlformats.org/officeDocument/2006/relationships/image" Target="../media/image50.jpg"/></Relationships>
</file>

<file path=ppt/slides/_rels/slide1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37.jpg"/><Relationship Id="rId7" Type="http://schemas.openxmlformats.org/officeDocument/2006/relationships/image" Target="../media/image52.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1.png"/><Relationship Id="rId5" Type="http://schemas.microsoft.com/office/2007/relationships/hdphoto" Target="../media/hdphoto3.wdp"/><Relationship Id="rId4" Type="http://schemas.openxmlformats.org/officeDocument/2006/relationships/image" Target="../media/image38.png"/><Relationship Id="rId9" Type="http://schemas.openxmlformats.org/officeDocument/2006/relationships/image" Target="../media/image54.jpg"/></Relationships>
</file>

<file path=ppt/slides/_rels/slide1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7.jpg"/><Relationship Id="rId7" Type="http://schemas.openxmlformats.org/officeDocument/2006/relationships/image" Target="../media/image56.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5.jpg"/><Relationship Id="rId5" Type="http://schemas.microsoft.com/office/2007/relationships/hdphoto" Target="../media/hdphoto3.wdp"/><Relationship Id="rId4" Type="http://schemas.openxmlformats.org/officeDocument/2006/relationships/image" Target="../media/image38.png"/><Relationship Id="rId9" Type="http://schemas.openxmlformats.org/officeDocument/2006/relationships/image" Target="../media/image52.svg"/></Relationships>
</file>

<file path=ppt/slides/_rels/slide1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image" Target="../media/image17.png"/><Relationship Id="rId18" Type="http://schemas.openxmlformats.org/officeDocument/2006/relationships/image" Target="../media/image18.png"/><Relationship Id="rId26" Type="http://schemas.openxmlformats.org/officeDocument/2006/relationships/image" Target="../media/image22.png"/><Relationship Id="rId3" Type="http://schemas.openxmlformats.org/officeDocument/2006/relationships/image" Target="../media/image1.jpg"/><Relationship Id="rId21" Type="http://schemas.openxmlformats.org/officeDocument/2006/relationships/image" Target="../media/image180.png"/><Relationship Id="rId7" Type="http://schemas.openxmlformats.org/officeDocument/2006/relationships/image" Target="../media/image15.png"/><Relationship Id="rId12" Type="http://schemas.openxmlformats.org/officeDocument/2006/relationships/image" Target="../media/image16.png"/><Relationship Id="rId17" Type="http://schemas.openxmlformats.org/officeDocument/2006/relationships/slide" Target="slide32.xml"/><Relationship Id="rId25"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18.png"/><Relationship Id="rId20" Type="http://schemas.openxmlformats.org/officeDocument/2006/relationships/slide" Target="slide37.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slide" Target="slide28.xml"/><Relationship Id="rId24" Type="http://schemas.openxmlformats.org/officeDocument/2006/relationships/image" Target="../media/image190.png"/><Relationship Id="rId5" Type="http://schemas.openxmlformats.org/officeDocument/2006/relationships/slide" Target="slide23.xml"/><Relationship Id="rId15" Type="http://schemas.openxmlformats.org/officeDocument/2006/relationships/image" Target="../media/image17.png"/><Relationship Id="rId23" Type="http://schemas.openxmlformats.org/officeDocument/2006/relationships/slide" Target="slide1.xml"/><Relationship Id="rId10" Type="http://schemas.openxmlformats.org/officeDocument/2006/relationships/image" Target="../media/image16.png"/><Relationship Id="rId19"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5.png"/><Relationship Id="rId14" Type="http://schemas.openxmlformats.org/officeDocument/2006/relationships/slide" Target="slide30.xml"/><Relationship Id="rId22"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37.jpg"/><Relationship Id="rId7" Type="http://schemas.openxmlformats.org/officeDocument/2006/relationships/image" Target="../media/image52.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1.png"/><Relationship Id="rId5" Type="http://schemas.microsoft.com/office/2007/relationships/hdphoto" Target="../media/hdphoto3.wdp"/><Relationship Id="rId4" Type="http://schemas.openxmlformats.org/officeDocument/2006/relationships/image" Target="../media/image38.png"/><Relationship Id="rId9" Type="http://schemas.openxmlformats.org/officeDocument/2006/relationships/image" Target="../media/image58.jpg"/></Relationships>
</file>

<file path=ppt/slides/_rels/slide2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37.jpg"/><Relationship Id="rId7" Type="http://schemas.openxmlformats.org/officeDocument/2006/relationships/image" Target="../media/image52.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1.png"/><Relationship Id="rId5" Type="http://schemas.microsoft.com/office/2007/relationships/hdphoto" Target="../media/hdphoto3.wdp"/><Relationship Id="rId4" Type="http://schemas.openxmlformats.org/officeDocument/2006/relationships/image" Target="../media/image38.png"/><Relationship Id="rId9" Type="http://schemas.openxmlformats.org/officeDocument/2006/relationships/image" Target="../media/image60.jpg"/></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37.jpg"/><Relationship Id="rId7" Type="http://schemas.openxmlformats.org/officeDocument/2006/relationships/image" Target="../media/image52.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1.png"/><Relationship Id="rId5" Type="http://schemas.microsoft.com/office/2007/relationships/hdphoto" Target="../media/hdphoto3.wdp"/><Relationship Id="rId4" Type="http://schemas.openxmlformats.org/officeDocument/2006/relationships/image" Target="../media/image38.png"/><Relationship Id="rId9" Type="http://schemas.openxmlformats.org/officeDocument/2006/relationships/image" Target="../media/image62.jpg"/></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1.jpg"/><Relationship Id="rId7" Type="http://schemas.openxmlformats.org/officeDocument/2006/relationships/image" Target="../media/image64.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3.jpg"/><Relationship Id="rId5" Type="http://schemas.microsoft.com/office/2007/relationships/hdphoto" Target="../media/hdphoto4.wdp"/><Relationship Id="rId10" Type="http://schemas.openxmlformats.org/officeDocument/2006/relationships/image" Target="../media/image65.png"/><Relationship Id="rId4" Type="http://schemas.openxmlformats.org/officeDocument/2006/relationships/image" Target="../media/image42.png"/><Relationship Id="rId9"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67.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6.jpg"/><Relationship Id="rId5" Type="http://schemas.microsoft.com/office/2007/relationships/hdphoto" Target="../media/hdphoto4.wdp"/><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69.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8.jpg"/><Relationship Id="rId5" Type="http://schemas.microsoft.com/office/2007/relationships/hdphoto" Target="../media/hdphoto4.wdp"/><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71.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0.jpg"/><Relationship Id="rId5" Type="http://schemas.microsoft.com/office/2007/relationships/hdphoto" Target="../media/hdphoto4.wdp"/><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41.jpg"/><Relationship Id="rId7"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2.jpg"/><Relationship Id="rId5" Type="http://schemas.microsoft.com/office/2007/relationships/hdphoto" Target="../media/hdphoto4.wdp"/><Relationship Id="rId4" Type="http://schemas.openxmlformats.org/officeDocument/2006/relationships/image" Target="../media/image42.png"/><Relationship Id="rId9"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41.jpg"/><Relationship Id="rId7" Type="http://schemas.openxmlformats.org/officeDocument/2006/relationships/image" Target="../media/image74.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github.com/Praveen-collab-analyst/PERSONAL_BOOK_RECOMMENDATION_SYSTEM" TargetMode="External"/><Relationship Id="rId5" Type="http://schemas.microsoft.com/office/2007/relationships/hdphoto" Target="../media/hdphoto4.wdp"/><Relationship Id="rId4" Type="http://schemas.openxmlformats.org/officeDocument/2006/relationships/image" Target="../media/image42.png"/><Relationship Id="rId9" Type="http://schemas.openxmlformats.org/officeDocument/2006/relationships/image" Target="../media/image76.jpg"/></Relationships>
</file>

<file path=ppt/slides/_rels/slide3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78.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7.png"/><Relationship Id="rId5" Type="http://schemas.microsoft.com/office/2007/relationships/hdphoto" Target="../media/hdphoto4.wdp"/><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png"/><Relationship Id="rId5" Type="http://schemas.microsoft.com/office/2007/relationships/hdphoto" Target="../media/hdphoto2.wdp"/><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3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3.wdp"/><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7727F2-87E1-463E-39C5-FA3186ACB2C6}"/>
              </a:ext>
            </a:extLst>
          </p:cNvPr>
          <p:cNvPicPr>
            <a:picLocks noChangeAspect="1"/>
          </p:cNvPicPr>
          <p:nvPr/>
        </p:nvPicPr>
        <p:blipFill>
          <a:blip r:embed="rId3"/>
          <a:src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05D0BD90-6384-4F42-BDBE-A945AF012A9F}"/>
              </a:ext>
            </a:extLst>
          </p:cNvPr>
          <p:cNvSpPr/>
          <p:nvPr/>
        </p:nvSpPr>
        <p:spPr>
          <a:xfrm>
            <a:off x="279355" y="385357"/>
            <a:ext cx="11633313" cy="769441"/>
          </a:xfrm>
          <a:prstGeom prst="rect">
            <a:avLst/>
          </a:prstGeom>
        </p:spPr>
        <p:txBody>
          <a:bodyPr wrap="none">
            <a:spAutoFit/>
          </a:bodyPr>
          <a:lstStyle/>
          <a:p>
            <a:pPr algn="ctr"/>
            <a:r>
              <a:rPr lang="en-US" sz="44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BOOK RECOMMENDATION SYSTEM</a:t>
            </a:r>
            <a:endParaRPr lang="en-LT" sz="4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2046761431"/>
                  </p:ext>
                </p:extLst>
              </p:nvPr>
            </p:nvGraphicFramePr>
            <p:xfrm>
              <a:off x="4550378" y="1386001"/>
              <a:ext cx="3091243" cy="1738824"/>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4"/>
                        <a:stretch>
                          <a:fillRect/>
                        </a:stretch>
                      </p166:blipFill>
                      <p166:spPr xmlns:p166="http://schemas.microsoft.com/office/powerpoint/2016/6/main">
                        <a:xfrm>
                          <a:off x="0" y="0"/>
                          <a:ext cx="3091243" cy="1738824"/>
                        </a:xfrm>
                        <a:prstGeom prst="rect">
                          <a:avLst/>
                        </a:prstGeom>
                      </p166:spPr>
                    </psez:zmPr>
                  </psez:sectionZmObj>
                </psez:sectionZm>
              </a:graphicData>
            </a:graphic>
          </p:graphicFrame>
        </mc:Choice>
        <mc:Fallback xmlns="">
          <p:pic>
            <p:nvPicPr>
              <p:cNvPr id="12" name="Section Zoom 11">
                <a:hlinkClick r:id="rId5"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6"/>
              <a:stretch>
                <a:fillRect/>
              </a:stretch>
            </p:blipFill>
            <p:spPr>
              <a:xfrm>
                <a:off x="4550378" y="1386001"/>
                <a:ext cx="3091243" cy="173882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248346660"/>
                  </p:ext>
                </p:extLst>
              </p:nvPr>
            </p:nvGraphicFramePr>
            <p:xfrm>
              <a:off x="7017143" y="1398163"/>
              <a:ext cx="2996528" cy="1685547"/>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7"/>
                        <a:stretch>
                          <a:fillRect/>
                        </a:stretch>
                      </p166:blipFill>
                      <p166:spPr xmlns:p166="http://schemas.microsoft.com/office/powerpoint/2016/6/main">
                        <a:xfrm>
                          <a:off x="0" y="0"/>
                          <a:ext cx="2996528" cy="1685547"/>
                        </a:xfrm>
                        <a:prstGeom prst="rect">
                          <a:avLst/>
                        </a:prstGeom>
                      </p166:spPr>
                    </psez:zmPr>
                  </psez:sectionZmObj>
                </psez:sectionZm>
              </a:graphicData>
            </a:graphic>
          </p:graphicFrame>
        </mc:Choice>
        <mc:Fallback xmlns="">
          <p:pic>
            <p:nvPicPr>
              <p:cNvPr id="17" name="Section Zoom 16">
                <a:hlinkClick r:id="rId8"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9"/>
              <a:stretch>
                <a:fillRect/>
              </a:stretch>
            </p:blipFill>
            <p:spPr>
              <a:xfrm>
                <a:off x="7017143" y="1398163"/>
                <a:ext cx="2996528" cy="1685547"/>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2988195314"/>
                  </p:ext>
                </p:extLst>
              </p:nvPr>
            </p:nvGraphicFramePr>
            <p:xfrm>
              <a:off x="2010930" y="1398163"/>
              <a:ext cx="3048000" cy="1714500"/>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Section Zoom 3">
                <a:hlinkClick r:id="rId14"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5"/>
              <a:stretch>
                <a:fillRect/>
              </a:stretch>
            </p:blipFill>
            <p:spPr>
              <a:xfrm>
                <a:off x="2010930" y="1398163"/>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28EB7406-2C2B-E74F-B37B-151312FA6491}"/>
                  </a:ext>
                </a:extLst>
              </p:cNvPr>
              <p:cNvGraphicFramePr>
                <a:graphicFrameLocks noChangeAspect="1"/>
              </p:cNvGraphicFramePr>
              <p:nvPr>
                <p:extLst>
                  <p:ext uri="{D42A27DB-BD31-4B8C-83A1-F6EECF244321}">
                    <p14:modId xmlns:p14="http://schemas.microsoft.com/office/powerpoint/2010/main" val="3755165255"/>
                  </p:ext>
                </p:extLst>
              </p:nvPr>
            </p:nvGraphicFramePr>
            <p:xfrm>
              <a:off x="9257780" y="1398163"/>
              <a:ext cx="3048000" cy="1714500"/>
            </p:xfrm>
            <a:graphic>
              <a:graphicData uri="http://schemas.microsoft.com/office/powerpoint/2016/sectionzoom">
                <psez:sectionZm>
                  <psez:sectionZmObj sectionId="{D8B5F2F4-0461-7443-B341-122CADA3169F}">
                    <psez:zmPr id="{355B3CC5-FB75-4D41-A149-72660825584E}" transitionDur="1000" showBg="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 name="Section Zoom 2">
                <a:hlinkClick r:id="rId17" action="ppaction://hlinksldjump"/>
                <a:extLst>
                  <a:ext uri="{FF2B5EF4-FFF2-40B4-BE49-F238E27FC236}">
                    <a16:creationId xmlns:a16="http://schemas.microsoft.com/office/drawing/2014/main" id="{28EB7406-2C2B-E74F-B37B-151312FA6491}"/>
                  </a:ext>
                </a:extLst>
              </p:cNvPr>
              <p:cNvPicPr>
                <a:picLocks noGrp="1" noRot="1" noChangeAspect="1" noMove="1" noResize="1" noEditPoints="1" noAdjustHandles="1" noChangeArrowheads="1" noChangeShapeType="1"/>
              </p:cNvPicPr>
              <p:nvPr/>
            </p:nvPicPr>
            <p:blipFill>
              <a:blip r:embed="rId18"/>
              <a:stretch>
                <a:fillRect/>
              </a:stretch>
            </p:blipFill>
            <p:spPr>
              <a:xfrm>
                <a:off x="9257780" y="1398163"/>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50530147-E7C6-0647-9E73-49B44EB94BF0}"/>
                  </a:ext>
                </a:extLst>
              </p:cNvPr>
              <p:cNvGraphicFramePr>
                <a:graphicFrameLocks noChangeAspect="1"/>
              </p:cNvGraphicFramePr>
              <p:nvPr>
                <p:extLst>
                  <p:ext uri="{D42A27DB-BD31-4B8C-83A1-F6EECF244321}">
                    <p14:modId xmlns:p14="http://schemas.microsoft.com/office/powerpoint/2010/main" val="3370214021"/>
                  </p:ext>
                </p:extLst>
              </p:nvPr>
            </p:nvGraphicFramePr>
            <p:xfrm>
              <a:off x="-269678" y="3774561"/>
              <a:ext cx="3048000" cy="1714500"/>
            </p:xfrm>
            <a:graphic>
              <a:graphicData uri="http://schemas.microsoft.com/office/powerpoint/2016/sectionzoom">
                <psez:sectionZm>
                  <psez:sectionZmObj sectionId="{D92012F8-9E38-9246-B03C-4D22F7F7E6FE}">
                    <psez:zmPr id="{56E151BB-7C09-BF47-A6DA-DD0D82260EA5}" transitionDur="1000" showBg="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8" name="Section Zoom 7">
                <a:hlinkClick r:id="rId20" action="ppaction://hlinksldjump"/>
                <a:extLst>
                  <a:ext uri="{FF2B5EF4-FFF2-40B4-BE49-F238E27FC236}">
                    <a16:creationId xmlns:a16="http://schemas.microsoft.com/office/drawing/2014/main" id="{50530147-E7C6-0647-9E73-49B44EB94BF0}"/>
                  </a:ext>
                </a:extLst>
              </p:cNvPr>
              <p:cNvPicPr>
                <a:picLocks noGrp="1" noRot="1" noChangeAspect="1" noMove="1" noResize="1" noEditPoints="1" noAdjustHandles="1" noChangeArrowheads="1" noChangeShapeType="1"/>
              </p:cNvPicPr>
              <p:nvPr/>
            </p:nvPicPr>
            <p:blipFill>
              <a:blip r:embed="rId21"/>
              <a:stretch>
                <a:fillRect/>
              </a:stretch>
            </p:blipFill>
            <p:spPr>
              <a:xfrm>
                <a:off x="-269678" y="377456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CBCBE23E-2E8D-1C4E-8484-C24C9FF96003}"/>
                  </a:ext>
                </a:extLst>
              </p:cNvPr>
              <p:cNvGraphicFramePr>
                <a:graphicFrameLocks noChangeAspect="1"/>
              </p:cNvGraphicFramePr>
              <p:nvPr>
                <p:extLst>
                  <p:ext uri="{D42A27DB-BD31-4B8C-83A1-F6EECF244321}">
                    <p14:modId xmlns:p14="http://schemas.microsoft.com/office/powerpoint/2010/main" val="3932495541"/>
                  </p:ext>
                </p:extLst>
              </p:nvPr>
            </p:nvGraphicFramePr>
            <p:xfrm>
              <a:off x="2010930" y="3774561"/>
              <a:ext cx="3048000" cy="1714500"/>
            </p:xfrm>
            <a:graphic>
              <a:graphicData uri="http://schemas.microsoft.com/office/powerpoint/2016/sectionzoom">
                <psez:sectionZm>
                  <psez:sectionZmObj sectionId="{E2D75BAC-9AD3-1D47-84DE-FA25E707DA31}">
                    <psez:zmPr id="{CC7C774E-D8D6-754E-9A8C-8E4A3D594A44}" transitionDur="1000" showBg="0">
                      <p166:blipFill xmlns:p166="http://schemas.microsoft.com/office/powerpoint/2016/6/main">
                        <a:blip r:embed="rId2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1" name="Section Zoom 10">
                <a:hlinkClick r:id="rId23" action="ppaction://hlinksldjump"/>
                <a:extLst>
                  <a:ext uri="{FF2B5EF4-FFF2-40B4-BE49-F238E27FC236}">
                    <a16:creationId xmlns:a16="http://schemas.microsoft.com/office/drawing/2014/main" id="{CBCBE23E-2E8D-1C4E-8484-C24C9FF96003}"/>
                  </a:ext>
                </a:extLst>
              </p:cNvPr>
              <p:cNvPicPr>
                <a:picLocks noGrp="1" noRot="1" noChangeAspect="1" noMove="1" noResize="1" noEditPoints="1" noAdjustHandles="1" noChangeArrowheads="1" noChangeShapeType="1"/>
              </p:cNvPicPr>
              <p:nvPr/>
            </p:nvPicPr>
            <p:blipFill>
              <a:blip r:embed="rId24"/>
              <a:stretch>
                <a:fillRect/>
              </a:stretch>
            </p:blipFill>
            <p:spPr>
              <a:xfrm>
                <a:off x="2010930" y="377456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1E2767B1-1DAC-7D47-9ACB-E07721FCE7BB}"/>
                  </a:ext>
                </a:extLst>
              </p:cNvPr>
              <p:cNvGraphicFramePr>
                <a:graphicFrameLocks noChangeAspect="1"/>
              </p:cNvGraphicFramePr>
              <p:nvPr>
                <p:extLst>
                  <p:ext uri="{D42A27DB-BD31-4B8C-83A1-F6EECF244321}">
                    <p14:modId xmlns:p14="http://schemas.microsoft.com/office/powerpoint/2010/main" val="576676082"/>
                  </p:ext>
                </p:extLst>
              </p:nvPr>
            </p:nvGraphicFramePr>
            <p:xfrm>
              <a:off x="4571999" y="3786723"/>
              <a:ext cx="3048000" cy="1714500"/>
            </p:xfrm>
            <a:graphic>
              <a:graphicData uri="http://schemas.microsoft.com/office/powerpoint/2016/sectionzoom">
                <psez:sectionZm>
                  <psez:sectionZmObj sectionId="{01811859-C218-2849-9DAD-17F45DF947F5}">
                    <psez:zmPr id="{E5B08D42-2202-FF49-B417-7E79048CD5B0}" transitionDur="1000" showBg="0">
                      <p166:blipFill xmlns:p166="http://schemas.microsoft.com/office/powerpoint/2016/6/main">
                        <a:blip r:embed="rId25"/>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5" name="Section Zoom 14">
                <a:hlinkClick r:id="rId26" action="ppaction://hlinksldjump"/>
                <a:extLst>
                  <a:ext uri="{FF2B5EF4-FFF2-40B4-BE49-F238E27FC236}">
                    <a16:creationId xmlns:a16="http://schemas.microsoft.com/office/drawing/2014/main" id="{1E2767B1-1DAC-7D47-9ACB-E07721FCE7BB}"/>
                  </a:ext>
                </a:extLst>
              </p:cNvPr>
              <p:cNvPicPr>
                <a:picLocks noGrp="1" noRot="1" noChangeAspect="1" noMove="1" noResize="1" noEditPoints="1" noAdjustHandles="1" noChangeArrowheads="1" noChangeShapeType="1"/>
              </p:cNvPicPr>
              <p:nvPr/>
            </p:nvPicPr>
            <p:blipFill>
              <a:blip r:embed="rId27"/>
              <a:stretch>
                <a:fillRect/>
              </a:stretch>
            </p:blipFill>
            <p:spPr>
              <a:xfrm>
                <a:off x="4571999" y="3786723"/>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0F4695A5-9753-D748-830A-D3F5EBE016BD}"/>
                  </a:ext>
                </a:extLst>
              </p:cNvPr>
              <p:cNvGraphicFramePr>
                <a:graphicFrameLocks noChangeAspect="1"/>
              </p:cNvGraphicFramePr>
              <p:nvPr>
                <p:extLst>
                  <p:ext uri="{D42A27DB-BD31-4B8C-83A1-F6EECF244321}">
                    <p14:modId xmlns:p14="http://schemas.microsoft.com/office/powerpoint/2010/main" val="3436562085"/>
                  </p:ext>
                </p:extLst>
              </p:nvPr>
            </p:nvGraphicFramePr>
            <p:xfrm>
              <a:off x="6965671" y="3770047"/>
              <a:ext cx="3048000" cy="1714500"/>
            </p:xfrm>
            <a:graphic>
              <a:graphicData uri="http://schemas.microsoft.com/office/powerpoint/2016/sectionzoom">
                <psez:sectionZm>
                  <psez:sectionZmObj sectionId="{92D0DB07-D723-9743-B6E2-7BA125F21384}">
                    <psez:zmPr id="{4941975A-84E9-B148-B457-46A0E48CDCC5}" transitionDur="1000" showBg="0">
                      <p166:blipFill xmlns:p166="http://schemas.microsoft.com/office/powerpoint/2016/6/main">
                        <a:blip r:embed="rId28"/>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20" name="Section Zoom 19">
                <a:hlinkClick r:id="rId29" action="ppaction://hlinksldjump"/>
                <a:extLst>
                  <a:ext uri="{FF2B5EF4-FFF2-40B4-BE49-F238E27FC236}">
                    <a16:creationId xmlns:a16="http://schemas.microsoft.com/office/drawing/2014/main" id="{0F4695A5-9753-D748-830A-D3F5EBE016BD}"/>
                  </a:ext>
                </a:extLst>
              </p:cNvPr>
              <p:cNvPicPr>
                <a:picLocks noGrp="1" noRot="1" noChangeAspect="1" noMove="1" noResize="1" noEditPoints="1" noAdjustHandles="1" noChangeArrowheads="1" noChangeShapeType="1"/>
              </p:cNvPicPr>
              <p:nvPr/>
            </p:nvPicPr>
            <p:blipFill>
              <a:blip r:embed="rId30"/>
              <a:stretch>
                <a:fillRect/>
              </a:stretch>
            </p:blipFill>
            <p:spPr>
              <a:xfrm>
                <a:off x="6965671" y="3770047"/>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3BB48023-4188-A340-81E0-B541D1245177}"/>
                  </a:ext>
                </a:extLst>
              </p:cNvPr>
              <p:cNvGraphicFramePr>
                <a:graphicFrameLocks noChangeAspect="1"/>
              </p:cNvGraphicFramePr>
              <p:nvPr>
                <p:extLst>
                  <p:ext uri="{D42A27DB-BD31-4B8C-83A1-F6EECF244321}">
                    <p14:modId xmlns:p14="http://schemas.microsoft.com/office/powerpoint/2010/main" val="402666188"/>
                  </p:ext>
                </p:extLst>
              </p:nvPr>
            </p:nvGraphicFramePr>
            <p:xfrm>
              <a:off x="9200890" y="3728932"/>
              <a:ext cx="3048000" cy="1714500"/>
            </p:xfrm>
            <a:graphic>
              <a:graphicData uri="http://schemas.microsoft.com/office/powerpoint/2016/sectionzoom">
                <psez:sectionZm>
                  <psez:sectionZmObj sectionId="{EC6B8D52-140E-FD45-89FE-C224E5772E66}">
                    <psez:zmPr id="{E14E877D-DF37-4947-AD54-9DD4D3AB5505}" transitionDur="1000" showBg="0">
                      <p166:blipFill xmlns:p166="http://schemas.microsoft.com/office/powerpoint/2016/6/main">
                        <a:blip r:embed="rId31"/>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22" name="Section Zoom 21">
                <a:hlinkClick r:id="rId32" action="ppaction://hlinksldjump"/>
                <a:extLst>
                  <a:ext uri="{FF2B5EF4-FFF2-40B4-BE49-F238E27FC236}">
                    <a16:creationId xmlns:a16="http://schemas.microsoft.com/office/drawing/2014/main" id="{3BB48023-4188-A340-81E0-B541D1245177}"/>
                  </a:ext>
                </a:extLst>
              </p:cNvPr>
              <p:cNvPicPr>
                <a:picLocks noGrp="1" noRot="1" noChangeAspect="1" noMove="1" noResize="1" noEditPoints="1" noAdjustHandles="1" noChangeArrowheads="1" noChangeShapeType="1"/>
              </p:cNvPicPr>
              <p:nvPr/>
            </p:nvPicPr>
            <p:blipFill>
              <a:blip r:embed="rId33"/>
              <a:stretch>
                <a:fillRect/>
              </a:stretch>
            </p:blipFill>
            <p:spPr>
              <a:xfrm>
                <a:off x="9200890" y="3728932"/>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4E792676-438A-F04C-9E61-E87F5CB944AC}"/>
                  </a:ext>
                </a:extLst>
              </p:cNvPr>
              <p:cNvGraphicFramePr>
                <a:graphicFrameLocks noChangeAspect="1"/>
              </p:cNvGraphicFramePr>
              <p:nvPr>
                <p:extLst>
                  <p:ext uri="{D42A27DB-BD31-4B8C-83A1-F6EECF244321}">
                    <p14:modId xmlns:p14="http://schemas.microsoft.com/office/powerpoint/2010/main" val="2681050603"/>
                  </p:ext>
                </p:extLst>
              </p:nvPr>
            </p:nvGraphicFramePr>
            <p:xfrm>
              <a:off x="10526320" y="5803870"/>
              <a:ext cx="1386348" cy="779821"/>
            </p:xfrm>
            <a:graphic>
              <a:graphicData uri="http://schemas.microsoft.com/office/powerpoint/2016/slidezoom">
                <pslz:sldZm>
                  <pslz:sldZmObj sldId="292" cId="2495143866">
                    <pslz:zmPr id="{94764B0C-2A3C-944A-A073-49484CB707C0}" returnToParent="0" transitionDur="1000">
                      <p166:blipFill xmlns:p166="http://schemas.microsoft.com/office/powerpoint/2016/6/main">
                        <a:blip r:embed="rId34"/>
                        <a:stretch>
                          <a:fillRect/>
                        </a:stretch>
                      </p166:blipFill>
                      <p166:spPr xmlns:p166="http://schemas.microsoft.com/office/powerpoint/2016/6/main">
                        <a:xfrm>
                          <a:off x="0" y="0"/>
                          <a:ext cx="1386348" cy="779821"/>
                        </a:xfrm>
                        <a:prstGeom prst="rect">
                          <a:avLst/>
                        </a:prstGeom>
                        <a:ln w="3175">
                          <a:solidFill>
                            <a:prstClr val="ltGray"/>
                          </a:solidFill>
                        </a:ln>
                      </p166:spPr>
                    </pslz:zmPr>
                  </pslz:sldZmObj>
                </pslz:sldZm>
              </a:graphicData>
            </a:graphic>
          </p:graphicFrame>
        </mc:Choice>
        <mc:Fallback xmlns="">
          <p:pic>
            <p:nvPicPr>
              <p:cNvPr id="29" name="Slide Zoom 28">
                <a:hlinkClick r:id="rId35" action="ppaction://hlinksldjump"/>
                <a:extLst>
                  <a:ext uri="{FF2B5EF4-FFF2-40B4-BE49-F238E27FC236}">
                    <a16:creationId xmlns:a16="http://schemas.microsoft.com/office/drawing/2014/main" id="{4E792676-438A-F04C-9E61-E87F5CB944AC}"/>
                  </a:ext>
                </a:extLst>
              </p:cNvPr>
              <p:cNvPicPr>
                <a:picLocks noGrp="1" noRot="1" noChangeAspect="1" noMove="1" noResize="1" noEditPoints="1" noAdjustHandles="1" noChangeArrowheads="1" noChangeShapeType="1"/>
              </p:cNvPicPr>
              <p:nvPr/>
            </p:nvPicPr>
            <p:blipFill>
              <a:blip r:embed="rId36"/>
              <a:stretch>
                <a:fillRect/>
              </a:stretch>
            </p:blipFill>
            <p:spPr>
              <a:xfrm>
                <a:off x="10526320" y="5803870"/>
                <a:ext cx="1386348" cy="779821"/>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CF412C5C-5002-DE4E-949E-7EE12A6DBAF4}"/>
                  </a:ext>
                </a:extLst>
              </p:cNvPr>
              <p:cNvGraphicFramePr>
                <a:graphicFrameLocks noChangeAspect="1"/>
              </p:cNvGraphicFramePr>
              <p:nvPr>
                <p:extLst>
                  <p:ext uri="{D42A27DB-BD31-4B8C-83A1-F6EECF244321}">
                    <p14:modId xmlns:p14="http://schemas.microsoft.com/office/powerpoint/2010/main" val="2729795481"/>
                  </p:ext>
                </p:extLst>
              </p:nvPr>
            </p:nvGraphicFramePr>
            <p:xfrm>
              <a:off x="-321149" y="1410325"/>
              <a:ext cx="3048000" cy="1714500"/>
            </p:xfrm>
            <a:graphic>
              <a:graphicData uri="http://schemas.microsoft.com/office/powerpoint/2016/sectionzoom">
                <psez:sectionZm>
                  <psez:sectionZmObj sectionId="{34C61D3D-3DDA-8544-919D-38908B71CF6E}">
                    <psez:zmPr id="{87FEFA3D-03B4-F249-BB0C-CC84F157E88B}" transitionDur="1000" showBg="0">
                      <p166:blipFill xmlns:p166="http://schemas.microsoft.com/office/powerpoint/2016/6/main">
                        <a:blip r:embed="rId3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 name="Section Zoom 4">
                <a:hlinkClick r:id="rId38" action="ppaction://hlinksldjump"/>
                <a:extLst>
                  <a:ext uri="{FF2B5EF4-FFF2-40B4-BE49-F238E27FC236}">
                    <a16:creationId xmlns:a16="http://schemas.microsoft.com/office/drawing/2014/main" id="{CF412C5C-5002-DE4E-949E-7EE12A6DBAF4}"/>
                  </a:ext>
                </a:extLst>
              </p:cNvPr>
              <p:cNvPicPr>
                <a:picLocks noGrp="1" noRot="1" noChangeAspect="1" noMove="1" noResize="1" noEditPoints="1" noAdjustHandles="1" noChangeArrowheads="1" noChangeShapeType="1"/>
              </p:cNvPicPr>
              <p:nvPr/>
            </p:nvPicPr>
            <p:blipFill>
              <a:blip r:embed="rId39"/>
              <a:stretch>
                <a:fillRect/>
              </a:stretch>
            </p:blipFill>
            <p:spPr>
              <a:xfrm>
                <a:off x="-321149" y="1410325"/>
                <a:ext cx="3048000" cy="1714500"/>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3" y="-373764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2036091" y="2663818"/>
            <a:ext cx="8505121" cy="378565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import pandas as pd</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import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numpy</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as np</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from collections import Counter</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import matplotlib.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import seaborn as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sns</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import random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200" spc="300" dirty="0">
              <a:solidFill>
                <a:prstClr val="white"/>
              </a:solidFill>
              <a:latin typeface="American Typewriter" panose="02090604020004020304" pitchFamily="18"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For Model building</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import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scipy</a:t>
            </a:r>
            <a:endPar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import math</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from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sklearn.metrics.pairwise</a:t>
            </a:r>
            <a:endPar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import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cosine_similarity</a:t>
            </a:r>
            <a:endPar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from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scipy.sparse</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import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csr_matrix</a:t>
            </a:r>
            <a:endPar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from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sklearn.neighbors</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import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NearestNeighbors</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 importing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NearestNeighbors</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form neighbors module.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from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sklearn.model_selection</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import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train_test_split</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 importing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train_test_split</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from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model_preprocessing</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from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sklearn</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module.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from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scipy.sparse.linalg</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import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svds</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from </a:t>
            </a:r>
            <a:r>
              <a:rPr kumimoji="0" lang="en-US" sz="1200" b="0" i="0" u="none" strike="noStrike" kern="1200" cap="none" spc="300" normalizeH="0" baseline="0" noProof="0" dirty="0" err="1">
                <a:ln>
                  <a:noFill/>
                </a:ln>
                <a:solidFill>
                  <a:prstClr val="white"/>
                </a:solidFill>
                <a:effectLst/>
                <a:uLnTx/>
                <a:uFillTx/>
                <a:latin typeface="American Typewriter" panose="02090604020004020304" pitchFamily="18" charset="77"/>
              </a:rPr>
              <a:t>sklearn</a:t>
            </a:r>
            <a:r>
              <a:rPr kumimoji="0" lang="en-US" sz="1200" b="0" i="0" u="none" strike="noStrike" kern="1200" cap="none" spc="300" normalizeH="0" baseline="0" noProof="0" dirty="0">
                <a:ln>
                  <a:noFill/>
                </a:ln>
                <a:solidFill>
                  <a:prstClr val="white"/>
                </a:solidFill>
                <a:effectLst/>
                <a:uLnTx/>
                <a:uFillTx/>
                <a:latin typeface="American Typewriter" panose="02090604020004020304" pitchFamily="18" charset="77"/>
              </a:rPr>
              <a:t> import preprocessing</a:t>
            </a:r>
          </a:p>
        </p:txBody>
      </p:sp>
      <p:sp>
        <p:nvSpPr>
          <p:cNvPr id="6" name="Rectangle 5">
            <a:extLst>
              <a:ext uri="{FF2B5EF4-FFF2-40B4-BE49-F238E27FC236}">
                <a16:creationId xmlns:a16="http://schemas.microsoft.com/office/drawing/2014/main" id="{86BA49A1-C4F8-6543-8240-061A4699B32F}"/>
              </a:ext>
            </a:extLst>
          </p:cNvPr>
          <p:cNvSpPr/>
          <p:nvPr/>
        </p:nvSpPr>
        <p:spPr>
          <a:xfrm>
            <a:off x="1883280" y="1724324"/>
            <a:ext cx="4405372"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IMPORTED</a:t>
            </a:r>
            <a:endParaRPr kumimoji="0" lang="en-LT" sz="66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12" name="Rectangle 11">
            <a:extLst>
              <a:ext uri="{FF2B5EF4-FFF2-40B4-BE49-F238E27FC236}">
                <a16:creationId xmlns:a16="http://schemas.microsoft.com/office/drawing/2014/main" id="{99D1D594-5228-7E40-8C11-673A42AE8EE2}"/>
              </a:ext>
            </a:extLst>
          </p:cNvPr>
          <p:cNvSpPr/>
          <p:nvPr/>
        </p:nvSpPr>
        <p:spPr>
          <a:xfrm>
            <a:off x="6288652" y="1749529"/>
            <a:ext cx="4358886"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LIBRARIES</a:t>
            </a:r>
            <a:endParaRPr kumimoji="0" lang="en-LT" sz="66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087626" y="164470"/>
            <a:ext cx="1765962" cy="1765962"/>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29107" y="3325076"/>
            <a:ext cx="6333785" cy="923330"/>
          </a:xfrm>
          <a:prstGeom prst="rect">
            <a:avLst/>
          </a:prstGeom>
        </p:spPr>
        <p:txBody>
          <a:bodyPr wrap="none">
            <a:spAutoFit/>
          </a:bodyPr>
          <a:lstStyle/>
          <a:p>
            <a:pPr algn="ctr"/>
            <a:r>
              <a:rPr lang="en-US"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DATA PROCESSING</a:t>
            </a:r>
            <a:endParaRPr lang="en-LT" sz="54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5" name="Graphic 4" descr="Questions">
            <a:extLst>
              <a:ext uri="{FF2B5EF4-FFF2-40B4-BE49-F238E27FC236}">
                <a16:creationId xmlns:a16="http://schemas.microsoft.com/office/drawing/2014/main" id="{49187918-45CE-DF43-8B4A-1D38CB10EC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8917" y="611632"/>
            <a:ext cx="2713444" cy="2713444"/>
          </a:xfrm>
          <a:prstGeom prst="rect">
            <a:avLst/>
          </a:prstGeom>
        </p:spPr>
      </p:pic>
      <p:pic>
        <p:nvPicPr>
          <p:cNvPr id="6" name="Graphic 5" descr="Group brainstorm">
            <a:extLst>
              <a:ext uri="{FF2B5EF4-FFF2-40B4-BE49-F238E27FC236}">
                <a16:creationId xmlns:a16="http://schemas.microsoft.com/office/drawing/2014/main" id="{556EB688-51FE-D74B-BA23-D4AF043785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5262" y="4069216"/>
            <a:ext cx="1854198" cy="1854198"/>
          </a:xfrm>
          <a:prstGeom prst="rect">
            <a:avLst/>
          </a:prstGeom>
        </p:spPr>
      </p:pic>
    </p:spTree>
    <p:extLst>
      <p:ext uri="{BB962C8B-B14F-4D97-AF65-F5344CB8AC3E}">
        <p14:creationId xmlns:p14="http://schemas.microsoft.com/office/powerpoint/2010/main" val="4130220427"/>
      </p:ext>
    </p:extLst>
  </p:cSld>
  <p:clrMapOvr>
    <a:masterClrMapping/>
  </p:clrMapOvr>
  <p:transition spd="slow" advTm="0"/>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person on top of mountain during daytime">
            <a:extLst>
              <a:ext uri="{FF2B5EF4-FFF2-40B4-BE49-F238E27FC236}">
                <a16:creationId xmlns:a16="http://schemas.microsoft.com/office/drawing/2014/main" id="{46BE918B-EA92-1948-9A36-85366B98481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1" name="Rectangle 10">
            <a:extLst>
              <a:ext uri="{FF2B5EF4-FFF2-40B4-BE49-F238E27FC236}">
                <a16:creationId xmlns:a16="http://schemas.microsoft.com/office/drawing/2014/main" id="{F1ABBEE1-A4F3-6746-AE3A-4B6E12CE6CA3}"/>
              </a:ext>
            </a:extLst>
          </p:cNvPr>
          <p:cNvSpPr/>
          <p:nvPr/>
        </p:nvSpPr>
        <p:spPr>
          <a:xfrm>
            <a:off x="2215780" y="1834088"/>
            <a:ext cx="7760458" cy="1107996"/>
          </a:xfrm>
          <a:prstGeom prst="rect">
            <a:avLst/>
          </a:prstGeom>
        </p:spPr>
        <p:txBody>
          <a:bodyPr wrap="none">
            <a:spAutoFit/>
          </a:bodyPr>
          <a:lstStyle/>
          <a:p>
            <a:pPr algn="ctr"/>
            <a:r>
              <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DATA PROCESSING</a:t>
            </a:r>
            <a:endParaRPr lang="en-LT" sz="66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 name="Picture 2">
            <a:extLst>
              <a:ext uri="{FF2B5EF4-FFF2-40B4-BE49-F238E27FC236}">
                <a16:creationId xmlns:a16="http://schemas.microsoft.com/office/drawing/2014/main" id="{44C1FFCE-8D55-5B4E-AB6A-1A0AC656731A}"/>
              </a:ext>
            </a:extLst>
          </p:cNvPr>
          <p:cNvPicPr>
            <a:picLocks noChangeAspect="1"/>
          </p:cNvPicPr>
          <p:nvPr/>
        </p:nvPicPr>
        <p:blipFill>
          <a:blip r:embed="rId8"/>
          <a:stretch>
            <a:fillRect/>
          </a:stretch>
        </p:blipFill>
        <p:spPr>
          <a:xfrm>
            <a:off x="1830922" y="3354640"/>
            <a:ext cx="3946525" cy="2521391"/>
          </a:xfrm>
          <a:prstGeom prst="rect">
            <a:avLst/>
          </a:prstGeom>
        </p:spPr>
      </p:pic>
      <p:pic>
        <p:nvPicPr>
          <p:cNvPr id="6" name="Picture 5">
            <a:extLst>
              <a:ext uri="{FF2B5EF4-FFF2-40B4-BE49-F238E27FC236}">
                <a16:creationId xmlns:a16="http://schemas.microsoft.com/office/drawing/2014/main" id="{B19C5310-FCB5-0048-BA3B-6C6FE3FFD3E9}"/>
              </a:ext>
            </a:extLst>
          </p:cNvPr>
          <p:cNvPicPr>
            <a:picLocks noChangeAspect="1"/>
          </p:cNvPicPr>
          <p:nvPr/>
        </p:nvPicPr>
        <p:blipFill>
          <a:blip r:embed="rId9"/>
          <a:stretch>
            <a:fillRect/>
          </a:stretch>
        </p:blipFill>
        <p:spPr>
          <a:xfrm>
            <a:off x="5846134" y="4630370"/>
            <a:ext cx="4588425" cy="1530350"/>
          </a:xfrm>
          <a:prstGeom prst="rect">
            <a:avLst/>
          </a:prstGeom>
        </p:spPr>
      </p:pic>
      <p:pic>
        <p:nvPicPr>
          <p:cNvPr id="8" name="Picture 7">
            <a:extLst>
              <a:ext uri="{FF2B5EF4-FFF2-40B4-BE49-F238E27FC236}">
                <a16:creationId xmlns:a16="http://schemas.microsoft.com/office/drawing/2014/main" id="{1D911165-D068-DD45-B71D-0E66549D615D}"/>
              </a:ext>
            </a:extLst>
          </p:cNvPr>
          <p:cNvPicPr>
            <a:picLocks noChangeAspect="1"/>
          </p:cNvPicPr>
          <p:nvPr/>
        </p:nvPicPr>
        <p:blipFill>
          <a:blip r:embed="rId10"/>
          <a:stretch>
            <a:fillRect/>
          </a:stretch>
        </p:blipFill>
        <p:spPr>
          <a:xfrm>
            <a:off x="5846134" y="2908813"/>
            <a:ext cx="3752235" cy="1662026"/>
          </a:xfrm>
          <a:prstGeom prst="rect">
            <a:avLst/>
          </a:prstGeom>
        </p:spPr>
      </p:pic>
    </p:spTree>
    <p:extLst>
      <p:ext uri="{BB962C8B-B14F-4D97-AF65-F5344CB8AC3E}">
        <p14:creationId xmlns:p14="http://schemas.microsoft.com/office/powerpoint/2010/main" val="1992967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FINAL MERGED</a:t>
            </a:r>
            <a:r>
              <a:rPr kumimoji="0" lang="en-US" sz="4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DATASETS</a:t>
            </a:r>
            <a:endParaRPr kumimoji="0" lang="en-LT" sz="40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Link">
            <a:extLst>
              <a:ext uri="{FF2B5EF4-FFF2-40B4-BE49-F238E27FC236}">
                <a16:creationId xmlns:a16="http://schemas.microsoft.com/office/drawing/2014/main" id="{DFA8AA31-C224-834D-BC96-1AC85696F3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51935" y="1080979"/>
            <a:ext cx="2488129" cy="2488129"/>
          </a:xfrm>
          <a:prstGeom prst="rect">
            <a:avLst/>
          </a:prstGeom>
        </p:spPr>
      </p:pic>
    </p:spTree>
    <p:extLst>
      <p:ext uri="{BB962C8B-B14F-4D97-AF65-F5344CB8AC3E}">
        <p14:creationId xmlns:p14="http://schemas.microsoft.com/office/powerpoint/2010/main" val="406453491"/>
      </p:ext>
    </p:extLst>
  </p:cSld>
  <p:clrMapOvr>
    <a:masterClrMapping/>
  </p:clrMapOvr>
  <p:transition spd="slow" advTm="0"/>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a:extLst>
              <a:ext uri="{FF2B5EF4-FFF2-40B4-BE49-F238E27FC236}">
                <a16:creationId xmlns:a16="http://schemas.microsoft.com/office/drawing/2014/main" id="{D7294908-9A58-794A-B85A-622DC85DAF8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339735" y="1834088"/>
            <a:ext cx="9512540"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FINAL MERGED DATASETS</a:t>
            </a:r>
            <a:endParaRPr kumimoji="0" lang="en-LT" sz="60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3" name="Graphic 12" descr="Link">
            <a:extLst>
              <a:ext uri="{FF2B5EF4-FFF2-40B4-BE49-F238E27FC236}">
                <a16:creationId xmlns:a16="http://schemas.microsoft.com/office/drawing/2014/main" id="{0B276E3A-684E-F942-BB65-D8D1E7549F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4656" y="127497"/>
            <a:ext cx="2130325" cy="2130325"/>
          </a:xfrm>
          <a:prstGeom prst="rect">
            <a:avLst/>
          </a:prstGeom>
        </p:spPr>
      </p:pic>
      <p:pic>
        <p:nvPicPr>
          <p:cNvPr id="4" name="Picture 3">
            <a:extLst>
              <a:ext uri="{FF2B5EF4-FFF2-40B4-BE49-F238E27FC236}">
                <a16:creationId xmlns:a16="http://schemas.microsoft.com/office/drawing/2014/main" id="{EA2C8C6A-FC1A-1941-A69E-A7ED774BE268}"/>
              </a:ext>
            </a:extLst>
          </p:cNvPr>
          <p:cNvPicPr>
            <a:picLocks noChangeAspect="1"/>
          </p:cNvPicPr>
          <p:nvPr/>
        </p:nvPicPr>
        <p:blipFill>
          <a:blip r:embed="rId8"/>
          <a:stretch>
            <a:fillRect/>
          </a:stretch>
        </p:blipFill>
        <p:spPr>
          <a:xfrm>
            <a:off x="1431017" y="2855632"/>
            <a:ext cx="4225391" cy="2865555"/>
          </a:xfrm>
          <a:prstGeom prst="rect">
            <a:avLst/>
          </a:prstGeom>
        </p:spPr>
      </p:pic>
      <p:pic>
        <p:nvPicPr>
          <p:cNvPr id="9" name="Picture 8">
            <a:extLst>
              <a:ext uri="{FF2B5EF4-FFF2-40B4-BE49-F238E27FC236}">
                <a16:creationId xmlns:a16="http://schemas.microsoft.com/office/drawing/2014/main" id="{734E89B6-830B-2547-8017-E7D3C1B1E2B8}"/>
              </a:ext>
            </a:extLst>
          </p:cNvPr>
          <p:cNvPicPr>
            <a:picLocks noChangeAspect="1"/>
          </p:cNvPicPr>
          <p:nvPr/>
        </p:nvPicPr>
        <p:blipFill>
          <a:blip r:embed="rId9"/>
          <a:stretch>
            <a:fillRect/>
          </a:stretch>
        </p:blipFill>
        <p:spPr>
          <a:xfrm>
            <a:off x="5829869" y="3163552"/>
            <a:ext cx="4424516" cy="2159821"/>
          </a:xfrm>
          <a:prstGeom prst="rect">
            <a:avLst/>
          </a:prstGeom>
        </p:spPr>
      </p:pic>
    </p:spTree>
    <p:extLst>
      <p:ext uri="{BB962C8B-B14F-4D97-AF65-F5344CB8AC3E}">
        <p14:creationId xmlns:p14="http://schemas.microsoft.com/office/powerpoint/2010/main" val="111440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DATA  ANALYSIS</a:t>
            </a:r>
            <a:endParaRPr kumimoji="0" lang="en-LT" sz="60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Statistics">
            <a:extLst>
              <a:ext uri="{FF2B5EF4-FFF2-40B4-BE49-F238E27FC236}">
                <a16:creationId xmlns:a16="http://schemas.microsoft.com/office/drawing/2014/main" id="{F743DB13-BD38-7D41-A956-DA7FDE00EE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761" y="929149"/>
            <a:ext cx="2278626" cy="2278626"/>
          </a:xfrm>
          <a:prstGeom prst="rect">
            <a:avLst/>
          </a:prstGeom>
        </p:spPr>
      </p:pic>
    </p:spTree>
    <p:extLst>
      <p:ext uri="{BB962C8B-B14F-4D97-AF65-F5344CB8AC3E}">
        <p14:creationId xmlns:p14="http://schemas.microsoft.com/office/powerpoint/2010/main" val="2347201096"/>
      </p:ext>
    </p:extLst>
  </p:cSld>
  <p:clrMapOvr>
    <a:masterClrMapping/>
  </p:clrMapOvr>
  <p:transition spd="slow" advTm="0"/>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2507226" y="1834088"/>
            <a:ext cx="6851854"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DATA ANALYSIS</a:t>
            </a:r>
            <a:endParaRPr kumimoji="0" lang="en-LT" sz="66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1" name="Graphic 10" descr="Statistics">
            <a:extLst>
              <a:ext uri="{FF2B5EF4-FFF2-40B4-BE49-F238E27FC236}">
                <a16:creationId xmlns:a16="http://schemas.microsoft.com/office/drawing/2014/main" id="{8401AB7A-9309-AC43-AF8B-B6141A979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1903" y="328411"/>
            <a:ext cx="1728193" cy="1728193"/>
          </a:xfrm>
          <a:prstGeom prst="rect">
            <a:avLst/>
          </a:prstGeom>
        </p:spPr>
      </p:pic>
      <p:pic>
        <p:nvPicPr>
          <p:cNvPr id="7" name="Picture 6">
            <a:extLst>
              <a:ext uri="{FF2B5EF4-FFF2-40B4-BE49-F238E27FC236}">
                <a16:creationId xmlns:a16="http://schemas.microsoft.com/office/drawing/2014/main" id="{24E9025B-9BA9-D544-A3CB-D81442B01F2F}"/>
              </a:ext>
            </a:extLst>
          </p:cNvPr>
          <p:cNvPicPr>
            <a:picLocks noChangeAspect="1"/>
          </p:cNvPicPr>
          <p:nvPr/>
        </p:nvPicPr>
        <p:blipFill>
          <a:blip r:embed="rId8"/>
          <a:stretch>
            <a:fillRect/>
          </a:stretch>
        </p:blipFill>
        <p:spPr>
          <a:xfrm>
            <a:off x="2832920" y="2893605"/>
            <a:ext cx="3625396" cy="2295196"/>
          </a:xfrm>
          <a:prstGeom prst="rect">
            <a:avLst/>
          </a:prstGeom>
        </p:spPr>
      </p:pic>
      <p:sp>
        <p:nvSpPr>
          <p:cNvPr id="16" name="TextBox 15">
            <a:extLst>
              <a:ext uri="{FF2B5EF4-FFF2-40B4-BE49-F238E27FC236}">
                <a16:creationId xmlns:a16="http://schemas.microsoft.com/office/drawing/2014/main" id="{CE0247E7-F75D-0F43-ABF1-BE3166D0D00A}"/>
              </a:ext>
            </a:extLst>
          </p:cNvPr>
          <p:cNvSpPr txBox="1"/>
          <p:nvPr/>
        </p:nvSpPr>
        <p:spPr>
          <a:xfrm>
            <a:off x="2725629" y="5200726"/>
            <a:ext cx="7860389" cy="523220"/>
          </a:xfrm>
          <a:prstGeom prst="rect">
            <a:avLst/>
          </a:prstGeom>
          <a:noFill/>
        </p:spPr>
        <p:txBody>
          <a:bodyPr wrap="square">
            <a:spAutoFit/>
          </a:bodyPr>
          <a:lstStyle/>
          <a:p>
            <a:r>
              <a:rPr lang="en-IN" sz="1400" b="0" i="0" u="none" strike="noStrike" dirty="0">
                <a:solidFill>
                  <a:schemeClr val="bg1"/>
                </a:solidFill>
                <a:effectLst/>
                <a:latin typeface="American Typewriter" panose="02090604020004020304" pitchFamily="18" charset="77"/>
              </a:rPr>
              <a:t>It can be clearly seen that a lot of outliers are present in age column.</a:t>
            </a:r>
          </a:p>
          <a:p>
            <a:r>
              <a:rPr lang="en-IN" sz="1400" dirty="0">
                <a:solidFill>
                  <a:schemeClr val="bg1"/>
                </a:solidFill>
                <a:latin typeface="American Typewriter" panose="02090604020004020304" pitchFamily="18" charset="77"/>
              </a:rPr>
              <a:t>we have zero null value. </a:t>
            </a:r>
            <a:endParaRPr lang="en-US" sz="1400" dirty="0">
              <a:solidFill>
                <a:schemeClr val="bg1"/>
              </a:solidFill>
              <a:latin typeface="American Typewriter" panose="02090604020004020304" pitchFamily="18" charset="77"/>
            </a:endParaRPr>
          </a:p>
        </p:txBody>
      </p:sp>
      <p:pic>
        <p:nvPicPr>
          <p:cNvPr id="13" name="Picture 12">
            <a:extLst>
              <a:ext uri="{FF2B5EF4-FFF2-40B4-BE49-F238E27FC236}">
                <a16:creationId xmlns:a16="http://schemas.microsoft.com/office/drawing/2014/main" id="{609FADB0-BE4E-D74B-8719-7A9957538EFE}"/>
              </a:ext>
            </a:extLst>
          </p:cNvPr>
          <p:cNvPicPr>
            <a:picLocks noChangeAspect="1"/>
          </p:cNvPicPr>
          <p:nvPr/>
        </p:nvPicPr>
        <p:blipFill>
          <a:blip r:embed="rId9"/>
          <a:stretch>
            <a:fillRect/>
          </a:stretch>
        </p:blipFill>
        <p:spPr>
          <a:xfrm>
            <a:off x="6523751" y="2893605"/>
            <a:ext cx="2638903" cy="2295196"/>
          </a:xfrm>
          <a:prstGeom prst="rect">
            <a:avLst/>
          </a:prstGeom>
        </p:spPr>
      </p:pic>
    </p:spTree>
    <p:extLst>
      <p:ext uri="{BB962C8B-B14F-4D97-AF65-F5344CB8AC3E}">
        <p14:creationId xmlns:p14="http://schemas.microsoft.com/office/powerpoint/2010/main" val="2062589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AGE AND BOOKS : ANALYSIS</a:t>
            </a:r>
            <a:endParaRPr kumimoji="0" lang="en-LT" sz="60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Statistics">
            <a:extLst>
              <a:ext uri="{FF2B5EF4-FFF2-40B4-BE49-F238E27FC236}">
                <a16:creationId xmlns:a16="http://schemas.microsoft.com/office/drawing/2014/main" id="{F743DB13-BD38-7D41-A956-DA7FDE00EE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761" y="929149"/>
            <a:ext cx="2278626" cy="2278626"/>
          </a:xfrm>
          <a:prstGeom prst="rect">
            <a:avLst/>
          </a:prstGeom>
        </p:spPr>
      </p:pic>
    </p:spTree>
    <p:extLst>
      <p:ext uri="{BB962C8B-B14F-4D97-AF65-F5344CB8AC3E}">
        <p14:creationId xmlns:p14="http://schemas.microsoft.com/office/powerpoint/2010/main" val="707527714"/>
      </p:ext>
    </p:extLst>
  </p:cSld>
  <p:clrMapOvr>
    <a:masterClrMapping/>
  </p:clrMapOvr>
  <p:transition spd="slow" advTm="0"/>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6" name="TextBox 15">
            <a:extLst>
              <a:ext uri="{FF2B5EF4-FFF2-40B4-BE49-F238E27FC236}">
                <a16:creationId xmlns:a16="http://schemas.microsoft.com/office/drawing/2014/main" id="{CE0247E7-F75D-0F43-ABF1-BE3166D0D00A}"/>
              </a:ext>
            </a:extLst>
          </p:cNvPr>
          <p:cNvSpPr txBox="1"/>
          <p:nvPr/>
        </p:nvSpPr>
        <p:spPr>
          <a:xfrm>
            <a:off x="2149842" y="5219216"/>
            <a:ext cx="7860389" cy="523220"/>
          </a:xfrm>
          <a:prstGeom prst="rect">
            <a:avLst/>
          </a:prstGeom>
          <a:noFill/>
        </p:spPr>
        <p:txBody>
          <a:bodyPr wrap="square">
            <a:spAutoFit/>
          </a:bodyPr>
          <a:lstStyle/>
          <a:p>
            <a:r>
              <a:rPr lang="en-IN" sz="1400" b="0" i="0" u="none" strike="noStrike" dirty="0">
                <a:solidFill>
                  <a:schemeClr val="bg1"/>
                </a:solidFill>
                <a:effectLst/>
                <a:latin typeface="American Typewriter" panose="02090604020004020304" pitchFamily="18" charset="77"/>
              </a:rPr>
              <a:t>It's observable that maximum number of users were of the age in between 20 to 60.</a:t>
            </a:r>
          </a:p>
          <a:p>
            <a:r>
              <a:rPr lang="en-IN" sz="1400" b="0" i="0" u="none" strike="noStrike" dirty="0">
                <a:solidFill>
                  <a:schemeClr val="bg1"/>
                </a:solidFill>
                <a:effectLst/>
                <a:latin typeface="American Typewriter" panose="02090604020004020304" pitchFamily="18" charset="77"/>
              </a:rPr>
              <a:t>There was an exponential increase in book publication after the year 1950.</a:t>
            </a:r>
            <a:endParaRPr lang="en-US" sz="1400" dirty="0">
              <a:solidFill>
                <a:schemeClr val="bg1"/>
              </a:solidFill>
              <a:latin typeface="American Typewriter" panose="02090604020004020304" pitchFamily="18"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619863" y="1572897"/>
            <a:ext cx="9367685" cy="923330"/>
          </a:xfrm>
          <a:prstGeom prst="rect">
            <a:avLst/>
          </a:prstGeom>
        </p:spPr>
        <p:txBody>
          <a:bodyPr wrap="square">
            <a:spAutoFit/>
          </a:bodyPr>
          <a:lstStyle/>
          <a:p>
            <a:pPr algn="ctr">
              <a:defRPr/>
            </a:pPr>
            <a:r>
              <a:rPr kumimoji="0" lang="en-US" sz="54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AGE AND BOOKS : ANALYSIS</a:t>
            </a:r>
            <a:endParaRPr kumimoji="0" lang="en-LT" sz="5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4" name="Picture 3">
            <a:extLst>
              <a:ext uri="{FF2B5EF4-FFF2-40B4-BE49-F238E27FC236}">
                <a16:creationId xmlns:a16="http://schemas.microsoft.com/office/drawing/2014/main" id="{2F31046D-208D-764E-8A40-7852D82745DE}"/>
              </a:ext>
            </a:extLst>
          </p:cNvPr>
          <p:cNvPicPr>
            <a:picLocks noChangeAspect="1"/>
          </p:cNvPicPr>
          <p:nvPr/>
        </p:nvPicPr>
        <p:blipFill>
          <a:blip r:embed="rId6"/>
          <a:stretch>
            <a:fillRect/>
          </a:stretch>
        </p:blipFill>
        <p:spPr>
          <a:xfrm>
            <a:off x="2259566" y="2496227"/>
            <a:ext cx="3757065" cy="2573631"/>
          </a:xfrm>
          <a:prstGeom prst="rect">
            <a:avLst/>
          </a:prstGeom>
        </p:spPr>
      </p:pic>
      <p:pic>
        <p:nvPicPr>
          <p:cNvPr id="8" name="Picture 7">
            <a:extLst>
              <a:ext uri="{FF2B5EF4-FFF2-40B4-BE49-F238E27FC236}">
                <a16:creationId xmlns:a16="http://schemas.microsoft.com/office/drawing/2014/main" id="{13326016-4EB5-6045-8D78-164E89D91CCA}"/>
              </a:ext>
            </a:extLst>
          </p:cNvPr>
          <p:cNvPicPr>
            <a:picLocks noChangeAspect="1"/>
          </p:cNvPicPr>
          <p:nvPr/>
        </p:nvPicPr>
        <p:blipFill>
          <a:blip r:embed="rId7"/>
          <a:stretch>
            <a:fillRect/>
          </a:stretch>
        </p:blipFill>
        <p:spPr>
          <a:xfrm>
            <a:off x="6096000" y="2489589"/>
            <a:ext cx="4047253" cy="2580269"/>
          </a:xfrm>
          <a:prstGeom prst="rect">
            <a:avLst/>
          </a:prstGeom>
        </p:spPr>
      </p:pic>
      <p:pic>
        <p:nvPicPr>
          <p:cNvPr id="17" name="Graphic 16" descr="Statistics">
            <a:extLst>
              <a:ext uri="{FF2B5EF4-FFF2-40B4-BE49-F238E27FC236}">
                <a16:creationId xmlns:a16="http://schemas.microsoft.com/office/drawing/2014/main" id="{2C4F30CB-7297-CE44-A6AE-57BB8A0548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05057" y="67005"/>
            <a:ext cx="1781885" cy="1781885"/>
          </a:xfrm>
          <a:prstGeom prst="rect">
            <a:avLst/>
          </a:prstGeom>
        </p:spPr>
      </p:pic>
    </p:spTree>
    <p:extLst>
      <p:ext uri="{BB962C8B-B14F-4D97-AF65-F5344CB8AC3E}">
        <p14:creationId xmlns:p14="http://schemas.microsoft.com/office/powerpoint/2010/main" val="4077315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358722" y="3429000"/>
            <a:ext cx="7474555"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AUTHORS AND </a:t>
            </a:r>
            <a:r>
              <a:rPr lang="en-US" sz="36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PUBLISHERS</a:t>
            </a:r>
            <a:r>
              <a:rPr kumimoji="0" lang="en-US" sz="3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 ANALYSIS</a:t>
            </a:r>
            <a:endParaRPr kumimoji="0" lang="en-LT" sz="36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Statistics">
            <a:extLst>
              <a:ext uri="{FF2B5EF4-FFF2-40B4-BE49-F238E27FC236}">
                <a16:creationId xmlns:a16="http://schemas.microsoft.com/office/drawing/2014/main" id="{F743DB13-BD38-7D41-A956-DA7FDE00EE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761" y="929149"/>
            <a:ext cx="2278626" cy="2278626"/>
          </a:xfrm>
          <a:prstGeom prst="rect">
            <a:avLst/>
          </a:prstGeom>
        </p:spPr>
      </p:pic>
    </p:spTree>
    <p:extLst>
      <p:ext uri="{BB962C8B-B14F-4D97-AF65-F5344CB8AC3E}">
        <p14:creationId xmlns:p14="http://schemas.microsoft.com/office/powerpoint/2010/main" val="982331830"/>
      </p:ext>
    </p:extLst>
  </p:cSld>
  <p:clrMapOvr>
    <a:masterClrMapping/>
  </p:clrMapOvr>
  <p:transition spd="slow" advTm="0"/>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7727F2-87E1-463E-39C5-FA3186ACB2C6}"/>
              </a:ext>
            </a:extLst>
          </p:cNvPr>
          <p:cNvPicPr>
            <a:picLocks noChangeAspect="1"/>
          </p:cNvPicPr>
          <p:nvPr/>
        </p:nvPicPr>
        <p:blipFill>
          <a:blip r:embed="rId3"/>
          <a:src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05D0BD90-6384-4F42-BDBE-A945AF012A9F}"/>
              </a:ext>
            </a:extLst>
          </p:cNvPr>
          <p:cNvSpPr/>
          <p:nvPr/>
        </p:nvSpPr>
        <p:spPr>
          <a:xfrm>
            <a:off x="279355" y="385357"/>
            <a:ext cx="11633313" cy="769441"/>
          </a:xfrm>
          <a:prstGeom prst="rect">
            <a:avLst/>
          </a:prstGeom>
        </p:spPr>
        <p:txBody>
          <a:bodyPr wrap="none">
            <a:spAutoFit/>
          </a:bodyPr>
          <a:lstStyle/>
          <a:p>
            <a:pPr algn="ctr"/>
            <a:r>
              <a:rPr lang="en-US" sz="44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BOOK RECOMMENDATION SYSTEM</a:t>
            </a:r>
            <a:endParaRPr lang="en-LT" sz="4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086C7153-BFC9-AC4C-9FB0-3D5A7847DC10}"/>
                  </a:ext>
                </a:extLst>
              </p:cNvPr>
              <p:cNvGraphicFramePr>
                <a:graphicFrameLocks noChangeAspect="1"/>
              </p:cNvGraphicFramePr>
              <p:nvPr>
                <p:extLst>
                  <p:ext uri="{D42A27DB-BD31-4B8C-83A1-F6EECF244321}">
                    <p14:modId xmlns:p14="http://schemas.microsoft.com/office/powerpoint/2010/main" val="360888600"/>
                  </p:ext>
                </p:extLst>
              </p:nvPr>
            </p:nvGraphicFramePr>
            <p:xfrm>
              <a:off x="-187295" y="1410325"/>
              <a:ext cx="3048000" cy="1714500"/>
            </p:xfrm>
            <a:graphic>
              <a:graphicData uri="http://schemas.microsoft.com/office/powerpoint/2016/sectionzoom">
                <psez:sectionZm>
                  <psez:sectionZmObj sectionId="{B9F7DCB0-C585-4F42-BBF1-FB523C652F88}">
                    <psez:zmPr id="{EB1EF4E1-7645-F24C-9801-25647356CF4E}" transitionDur="1000" showBg="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 name="Section Zoom 4">
                <a:hlinkClick r:id="rId5" action="ppaction://hlinksldjump"/>
                <a:extLst>
                  <a:ext uri="{FF2B5EF4-FFF2-40B4-BE49-F238E27FC236}">
                    <a16:creationId xmlns:a16="http://schemas.microsoft.com/office/drawing/2014/main" id="{086C7153-BFC9-AC4C-9FB0-3D5A7847DC10}"/>
                  </a:ext>
                </a:extLst>
              </p:cNvPr>
              <p:cNvPicPr>
                <a:picLocks noGrp="1" noRot="1" noChangeAspect="1" noMove="1" noResize="1" noEditPoints="1" noAdjustHandles="1" noChangeArrowheads="1" noChangeShapeType="1"/>
              </p:cNvPicPr>
              <p:nvPr/>
            </p:nvPicPr>
            <p:blipFill>
              <a:blip r:embed="rId6"/>
              <a:stretch>
                <a:fillRect/>
              </a:stretch>
            </p:blipFill>
            <p:spPr>
              <a:xfrm>
                <a:off x="-187295" y="1410325"/>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5246D2AB-0F18-F14E-B1E7-68D473499DD5}"/>
                  </a:ext>
                </a:extLst>
              </p:cNvPr>
              <p:cNvGraphicFramePr>
                <a:graphicFrameLocks noChangeAspect="1"/>
              </p:cNvGraphicFramePr>
              <p:nvPr>
                <p:extLst>
                  <p:ext uri="{D42A27DB-BD31-4B8C-83A1-F6EECF244321}">
                    <p14:modId xmlns:p14="http://schemas.microsoft.com/office/powerpoint/2010/main" val="2846185761"/>
                  </p:ext>
                </p:extLst>
              </p:nvPr>
            </p:nvGraphicFramePr>
            <p:xfrm>
              <a:off x="2010930" y="1394551"/>
              <a:ext cx="3048000" cy="1714500"/>
            </p:xfrm>
            <a:graphic>
              <a:graphicData uri="http://schemas.microsoft.com/office/powerpoint/2016/sectionzoom">
                <psez:sectionZm>
                  <psez:sectionZmObj sectionId="{2F6726F7-3E1B-7047-BA31-360884AC11B3}">
                    <psez:zmPr id="{D233933A-8F02-E241-87CD-C718DA2A914E}"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5246D2AB-0F18-F14E-B1E7-68D473499DD5}"/>
                  </a:ext>
                </a:extLst>
              </p:cNvPr>
              <p:cNvPicPr>
                <a:picLocks noGrp="1" noRot="1" noChangeAspect="1" noMove="1" noResize="1" noEditPoints="1" noAdjustHandles="1" noChangeArrowheads="1" noChangeShapeType="1"/>
              </p:cNvPicPr>
              <p:nvPr/>
            </p:nvPicPr>
            <p:blipFill>
              <a:blip r:embed="rId9"/>
              <a:stretch>
                <a:fillRect/>
              </a:stretch>
            </p:blipFill>
            <p:spPr>
              <a:xfrm>
                <a:off x="2010930" y="139455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6BEAE0D7-29A7-054F-B401-5570132A40A7}"/>
                  </a:ext>
                </a:extLst>
              </p:cNvPr>
              <p:cNvGraphicFramePr>
                <a:graphicFrameLocks noChangeAspect="1"/>
              </p:cNvGraphicFramePr>
              <p:nvPr>
                <p:extLst>
                  <p:ext uri="{D42A27DB-BD31-4B8C-83A1-F6EECF244321}">
                    <p14:modId xmlns:p14="http://schemas.microsoft.com/office/powerpoint/2010/main" val="1740349728"/>
                  </p:ext>
                </p:extLst>
              </p:nvPr>
            </p:nvGraphicFramePr>
            <p:xfrm>
              <a:off x="4533611" y="1435666"/>
              <a:ext cx="3048000" cy="1714500"/>
            </p:xfrm>
            <a:graphic>
              <a:graphicData uri="http://schemas.microsoft.com/office/powerpoint/2016/sectionzoom">
                <psez:sectionZm>
                  <psez:sectionZmObj sectionId="{F7222E33-3D57-9140-A0D8-63C0B3A059DB}">
                    <psez:zmPr id="{0009A21A-1BC9-C149-9A08-F5D5957384C3}"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4" name="Section Zoom 13">
                <a:hlinkClick r:id="rId11" action="ppaction://hlinksldjump"/>
                <a:extLst>
                  <a:ext uri="{FF2B5EF4-FFF2-40B4-BE49-F238E27FC236}">
                    <a16:creationId xmlns:a16="http://schemas.microsoft.com/office/drawing/2014/main" id="{6BEAE0D7-29A7-054F-B401-5570132A40A7}"/>
                  </a:ext>
                </a:extLst>
              </p:cNvPr>
              <p:cNvPicPr>
                <a:picLocks noGrp="1" noRot="1" noChangeAspect="1" noMove="1" noResize="1" noEditPoints="1" noAdjustHandles="1" noChangeArrowheads="1" noChangeShapeType="1"/>
              </p:cNvPicPr>
              <p:nvPr/>
            </p:nvPicPr>
            <p:blipFill>
              <a:blip r:embed="rId12"/>
              <a:stretch>
                <a:fillRect/>
              </a:stretch>
            </p:blipFill>
            <p:spPr>
              <a:xfrm>
                <a:off x="4533611" y="1435666"/>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C1E5356A-54CC-B541-9A04-C5C46701B69B}"/>
                  </a:ext>
                </a:extLst>
              </p:cNvPr>
              <p:cNvGraphicFramePr>
                <a:graphicFrameLocks noChangeAspect="1"/>
              </p:cNvGraphicFramePr>
              <p:nvPr>
                <p:extLst>
                  <p:ext uri="{D42A27DB-BD31-4B8C-83A1-F6EECF244321}">
                    <p14:modId xmlns:p14="http://schemas.microsoft.com/office/powerpoint/2010/main" val="451883929"/>
                  </p:ext>
                </p:extLst>
              </p:nvPr>
            </p:nvGraphicFramePr>
            <p:xfrm>
              <a:off x="6965671" y="1418990"/>
              <a:ext cx="3048000" cy="1714500"/>
            </p:xfrm>
            <a:graphic>
              <a:graphicData uri="http://schemas.microsoft.com/office/powerpoint/2016/sectionzoom">
                <psez:sectionZm>
                  <psez:sectionZmObj sectionId="{35D35838-24F5-EA42-ACC5-42E353C9FF8D}">
                    <psez:zmPr id="{07593096-3A13-FA40-99A9-1C6D50BA0EE7}"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9" name="Section Zoom 18">
                <a:hlinkClick r:id="rId14" action="ppaction://hlinksldjump"/>
                <a:extLst>
                  <a:ext uri="{FF2B5EF4-FFF2-40B4-BE49-F238E27FC236}">
                    <a16:creationId xmlns:a16="http://schemas.microsoft.com/office/drawing/2014/main" id="{C1E5356A-54CC-B541-9A04-C5C46701B69B}"/>
                  </a:ext>
                </a:extLst>
              </p:cNvPr>
              <p:cNvPicPr>
                <a:picLocks noGrp="1" noRot="1" noChangeAspect="1" noMove="1" noResize="1" noEditPoints="1" noAdjustHandles="1" noChangeArrowheads="1" noChangeShapeType="1"/>
              </p:cNvPicPr>
              <p:nvPr/>
            </p:nvPicPr>
            <p:blipFill>
              <a:blip r:embed="rId15"/>
              <a:stretch>
                <a:fillRect/>
              </a:stretch>
            </p:blipFill>
            <p:spPr>
              <a:xfrm>
                <a:off x="6965671" y="141899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47F5AC52-932B-824F-A7C5-0F36827B88FD}"/>
                  </a:ext>
                </a:extLst>
              </p:cNvPr>
              <p:cNvGraphicFramePr>
                <a:graphicFrameLocks noChangeAspect="1"/>
              </p:cNvGraphicFramePr>
              <p:nvPr>
                <p:extLst>
                  <p:ext uri="{D42A27DB-BD31-4B8C-83A1-F6EECF244321}">
                    <p14:modId xmlns:p14="http://schemas.microsoft.com/office/powerpoint/2010/main" val="1914413250"/>
                  </p:ext>
                </p:extLst>
              </p:nvPr>
            </p:nvGraphicFramePr>
            <p:xfrm>
              <a:off x="9254517" y="1410325"/>
              <a:ext cx="3048000" cy="1714500"/>
            </p:xfrm>
            <a:graphic>
              <a:graphicData uri="http://schemas.microsoft.com/office/powerpoint/2016/sectionzoom">
                <psez:sectionZm>
                  <psez:sectionZmObj sectionId="{D19EDF82-FDDC-A643-9754-2C10F077B0A9}">
                    <psez:zmPr id="{66FFE8BB-20CE-A245-B94F-6FE035E748BE}" transitionDur="1000" showBg="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23" name="Section Zoom 22">
                <a:hlinkClick r:id="rId17" action="ppaction://hlinksldjump"/>
                <a:extLst>
                  <a:ext uri="{FF2B5EF4-FFF2-40B4-BE49-F238E27FC236}">
                    <a16:creationId xmlns:a16="http://schemas.microsoft.com/office/drawing/2014/main" id="{47F5AC52-932B-824F-A7C5-0F36827B88FD}"/>
                  </a:ext>
                </a:extLst>
              </p:cNvPr>
              <p:cNvPicPr>
                <a:picLocks noGrp="1" noRot="1" noChangeAspect="1" noMove="1" noResize="1" noEditPoints="1" noAdjustHandles="1" noChangeArrowheads="1" noChangeShapeType="1"/>
              </p:cNvPicPr>
              <p:nvPr/>
            </p:nvPicPr>
            <p:blipFill>
              <a:blip r:embed="rId18"/>
              <a:stretch>
                <a:fillRect/>
              </a:stretch>
            </p:blipFill>
            <p:spPr>
              <a:xfrm>
                <a:off x="9254517" y="1410325"/>
                <a:ext cx="3048000" cy="1714500"/>
              </a:xfrm>
              <a:prstGeom prst="rect">
                <a:avLst/>
              </a:prstGeom>
            </p:spPr>
          </p:pic>
        </mc:Fallback>
      </mc:AlternateContent>
      <p:sp>
        <p:nvSpPr>
          <p:cNvPr id="25" name="TextBox 24">
            <a:extLst>
              <a:ext uri="{FF2B5EF4-FFF2-40B4-BE49-F238E27FC236}">
                <a16:creationId xmlns:a16="http://schemas.microsoft.com/office/drawing/2014/main" id="{ACDC61B9-CE86-6B4A-AB0D-8F56F5C19484}"/>
              </a:ext>
            </a:extLst>
          </p:cNvPr>
          <p:cNvSpPr txBox="1"/>
          <p:nvPr/>
        </p:nvSpPr>
        <p:spPr>
          <a:xfrm>
            <a:off x="7581611" y="3414358"/>
            <a:ext cx="4182317" cy="2585323"/>
          </a:xfrm>
          <a:prstGeom prst="rect">
            <a:avLst/>
          </a:prstGeom>
          <a:noFill/>
        </p:spPr>
        <p:txBody>
          <a:bodyPr wrap="square" rtlCol="0">
            <a:spAutoFit/>
          </a:bodyPr>
          <a:lstStyle/>
          <a:p>
            <a:r>
              <a:rPr lang="en-US" b="1" u="sng" dirty="0">
                <a:solidFill>
                  <a:schemeClr val="bg1"/>
                </a:solidFill>
                <a:latin typeface="Georgia" panose="02040502050405020303" pitchFamily="18" charset="0"/>
              </a:rPr>
              <a:t>PRESENTED BY GROUP 4 : </a:t>
            </a:r>
          </a:p>
          <a:p>
            <a:pPr marL="285750" indent="-285750">
              <a:buFont typeface="Arial" panose="020B0604020202020204" pitchFamily="34" charset="0"/>
              <a:buChar char="•"/>
            </a:pPr>
            <a:r>
              <a:rPr lang="en-US" b="1" u="sng" dirty="0">
                <a:solidFill>
                  <a:schemeClr val="bg1"/>
                </a:solidFill>
                <a:latin typeface="Georgia" panose="02040502050405020303" pitchFamily="18" charset="0"/>
              </a:rPr>
              <a:t>PRAVEEN </a:t>
            </a:r>
          </a:p>
          <a:p>
            <a:pPr marL="285750" indent="-285750">
              <a:buFont typeface="Arial" panose="020B0604020202020204" pitchFamily="34" charset="0"/>
              <a:buChar char="•"/>
            </a:pPr>
            <a:r>
              <a:rPr lang="en-US" b="1" u="sng" dirty="0">
                <a:solidFill>
                  <a:schemeClr val="bg1"/>
                </a:solidFill>
                <a:latin typeface="Georgia" panose="02040502050405020303" pitchFamily="18" charset="0"/>
              </a:rPr>
              <a:t>SHRUTI </a:t>
            </a:r>
          </a:p>
          <a:p>
            <a:pPr marL="285750" indent="-285750">
              <a:buFont typeface="Arial" panose="020B0604020202020204" pitchFamily="34" charset="0"/>
              <a:buChar char="•"/>
            </a:pPr>
            <a:r>
              <a:rPr lang="en-US" b="1" u="sng" dirty="0">
                <a:solidFill>
                  <a:schemeClr val="bg1"/>
                </a:solidFill>
                <a:latin typeface="Georgia" panose="02040502050405020303" pitchFamily="18" charset="0"/>
              </a:rPr>
              <a:t>SHWETA</a:t>
            </a:r>
          </a:p>
          <a:p>
            <a:pPr marL="285750" indent="-285750">
              <a:buFont typeface="Arial" panose="020B0604020202020204" pitchFamily="34" charset="0"/>
              <a:buChar char="•"/>
            </a:pPr>
            <a:r>
              <a:rPr lang="en-US" b="1" u="sng" dirty="0">
                <a:solidFill>
                  <a:schemeClr val="bg1"/>
                </a:solidFill>
                <a:latin typeface="Georgia" panose="02040502050405020303" pitchFamily="18" charset="0"/>
              </a:rPr>
              <a:t>ABHINAV</a:t>
            </a:r>
          </a:p>
          <a:p>
            <a:pPr marL="285750" indent="-285750">
              <a:buFont typeface="Arial" panose="020B0604020202020204" pitchFamily="34" charset="0"/>
              <a:buChar char="•"/>
            </a:pPr>
            <a:r>
              <a:rPr lang="en-US" b="1" u="sng" dirty="0">
                <a:solidFill>
                  <a:schemeClr val="bg1"/>
                </a:solidFill>
                <a:latin typeface="Georgia" panose="02040502050405020303" pitchFamily="18" charset="0"/>
              </a:rPr>
              <a:t>AKSHAY</a:t>
            </a:r>
          </a:p>
          <a:p>
            <a:pPr marL="285750" indent="-285750">
              <a:buFont typeface="Arial" panose="020B0604020202020204" pitchFamily="34" charset="0"/>
              <a:buChar char="•"/>
            </a:pPr>
            <a:r>
              <a:rPr lang="en-US" b="1" u="sng" dirty="0">
                <a:solidFill>
                  <a:schemeClr val="bg1"/>
                </a:solidFill>
                <a:latin typeface="Georgia" panose="02040502050405020303" pitchFamily="18" charset="0"/>
              </a:rPr>
              <a:t>HRUSHIKESH</a:t>
            </a:r>
          </a:p>
          <a:p>
            <a:pPr marL="285750" indent="-285750">
              <a:buFont typeface="Arial" panose="020B0604020202020204" pitchFamily="34" charset="0"/>
              <a:buChar char="•"/>
            </a:pPr>
            <a:r>
              <a:rPr lang="en-US" b="1" u="sng" dirty="0">
                <a:solidFill>
                  <a:schemeClr val="bg1"/>
                </a:solidFill>
                <a:latin typeface="Georgia" panose="02040502050405020303" pitchFamily="18" charset="0"/>
              </a:rPr>
              <a:t>MAYURI</a:t>
            </a:r>
          </a:p>
          <a:p>
            <a:pPr marL="285750" indent="-285750">
              <a:buFont typeface="Arial" panose="020B0604020202020204" pitchFamily="34" charset="0"/>
              <a:buChar char="•"/>
            </a:pPr>
            <a:r>
              <a:rPr lang="en-US" b="1" u="sng" dirty="0">
                <a:solidFill>
                  <a:schemeClr val="bg1"/>
                </a:solidFill>
                <a:latin typeface="Georgia" panose="02040502050405020303" pitchFamily="18" charset="0"/>
              </a:rPr>
              <a:t>TEJAS</a:t>
            </a:r>
          </a:p>
        </p:txBody>
      </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E41A13B0-A9C6-8148-AC06-10789A6DDC77}"/>
                  </a:ext>
                </a:extLst>
              </p:cNvPr>
              <p:cNvGraphicFramePr>
                <a:graphicFrameLocks noChangeAspect="1"/>
              </p:cNvGraphicFramePr>
              <p:nvPr>
                <p:extLst>
                  <p:ext uri="{D42A27DB-BD31-4B8C-83A1-F6EECF244321}">
                    <p14:modId xmlns:p14="http://schemas.microsoft.com/office/powerpoint/2010/main" val="3922067194"/>
                  </p:ext>
                </p:extLst>
              </p:nvPr>
            </p:nvGraphicFramePr>
            <p:xfrm>
              <a:off x="4597521" y="3857091"/>
              <a:ext cx="3048000" cy="1714500"/>
            </p:xfrm>
            <a:graphic>
              <a:graphicData uri="http://schemas.microsoft.com/office/powerpoint/2016/sectionzoom">
                <psez:sectionZm>
                  <psez:sectionZmObj sectionId="{B98149D6-45FE-A046-95A4-9EA12F41021C}">
                    <psez:zmPr id="{14FDAA58-DADD-6546-BCC8-B95D3202EA88}" transitionDur="1000" showBg="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29" name="Section Zoom 28">
                <a:hlinkClick r:id="rId20" action="ppaction://hlinksldjump"/>
                <a:extLst>
                  <a:ext uri="{FF2B5EF4-FFF2-40B4-BE49-F238E27FC236}">
                    <a16:creationId xmlns:a16="http://schemas.microsoft.com/office/drawing/2014/main" id="{E41A13B0-A9C6-8148-AC06-10789A6DDC77}"/>
                  </a:ext>
                </a:extLst>
              </p:cNvPr>
              <p:cNvPicPr>
                <a:picLocks noGrp="1" noRot="1" noChangeAspect="1" noMove="1" noResize="1" noEditPoints="1" noAdjustHandles="1" noChangeArrowheads="1" noChangeShapeType="1"/>
              </p:cNvPicPr>
              <p:nvPr/>
            </p:nvPicPr>
            <p:blipFill>
              <a:blip r:embed="rId21"/>
              <a:stretch>
                <a:fillRect/>
              </a:stretch>
            </p:blipFill>
            <p:spPr>
              <a:xfrm>
                <a:off x="4597521" y="3857091"/>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E4D7A66A-770F-6145-AAC3-0DA047BE416F}"/>
                  </a:ext>
                </a:extLst>
              </p:cNvPr>
              <p:cNvGraphicFramePr>
                <a:graphicFrameLocks noChangeAspect="1"/>
              </p:cNvGraphicFramePr>
              <p:nvPr>
                <p:extLst>
                  <p:ext uri="{D42A27DB-BD31-4B8C-83A1-F6EECF244321}">
                    <p14:modId xmlns:p14="http://schemas.microsoft.com/office/powerpoint/2010/main" val="2263954395"/>
                  </p:ext>
                </p:extLst>
              </p:nvPr>
            </p:nvGraphicFramePr>
            <p:xfrm>
              <a:off x="279355" y="5999681"/>
              <a:ext cx="1135464" cy="638699"/>
            </p:xfrm>
            <a:graphic>
              <a:graphicData uri="http://schemas.microsoft.com/office/powerpoint/2016/slidezoom">
                <pslz:sldZm>
                  <pslz:sldZmObj sldId="267" cId="2385354970">
                    <pslz:zmPr id="{9BDDDB8A-C651-4E42-A8D9-EFF12DDC416C}" returnToParent="0" transitionDur="1000">
                      <p166:blipFill xmlns:p166="http://schemas.microsoft.com/office/powerpoint/2016/6/main">
                        <a:blip r:embed="rId22"/>
                        <a:stretch>
                          <a:fillRect/>
                        </a:stretch>
                      </p166:blipFill>
                      <p166:spPr xmlns:p166="http://schemas.microsoft.com/office/powerpoint/2016/6/main">
                        <a:xfrm>
                          <a:off x="0" y="0"/>
                          <a:ext cx="1135464" cy="638699"/>
                        </a:xfrm>
                        <a:prstGeom prst="rect">
                          <a:avLst/>
                        </a:prstGeom>
                        <a:ln w="3175">
                          <a:solidFill>
                            <a:prstClr val="ltGray"/>
                          </a:solidFill>
                        </a:ln>
                      </p166:spPr>
                    </pslz:zmPr>
                  </pslz:sldZmObj>
                </pslz:sldZm>
              </a:graphicData>
            </a:graphic>
          </p:graphicFrame>
        </mc:Choice>
        <mc:Fallback xmlns="">
          <p:pic>
            <p:nvPicPr>
              <p:cNvPr id="3" name="Slide Zoom 2">
                <a:hlinkClick r:id="rId23" action="ppaction://hlinksldjump"/>
                <a:extLst>
                  <a:ext uri="{FF2B5EF4-FFF2-40B4-BE49-F238E27FC236}">
                    <a16:creationId xmlns:a16="http://schemas.microsoft.com/office/drawing/2014/main" id="{E4D7A66A-770F-6145-AAC3-0DA047BE416F}"/>
                  </a:ext>
                </a:extLst>
              </p:cNvPr>
              <p:cNvPicPr>
                <a:picLocks noGrp="1" noRot="1" noChangeAspect="1" noMove="1" noResize="1" noEditPoints="1" noAdjustHandles="1" noChangeArrowheads="1" noChangeShapeType="1"/>
              </p:cNvPicPr>
              <p:nvPr/>
            </p:nvPicPr>
            <p:blipFill>
              <a:blip r:embed="rId24"/>
              <a:stretch>
                <a:fillRect/>
              </a:stretch>
            </p:blipFill>
            <p:spPr>
              <a:xfrm>
                <a:off x="279355" y="5999681"/>
                <a:ext cx="1135464" cy="638699"/>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14E6674B-30E6-134E-AD6A-91B134EE0605}"/>
                  </a:ext>
                </a:extLst>
              </p:cNvPr>
              <p:cNvGraphicFramePr>
                <a:graphicFrameLocks noChangeAspect="1"/>
              </p:cNvGraphicFramePr>
              <p:nvPr>
                <p:extLst>
                  <p:ext uri="{D42A27DB-BD31-4B8C-83A1-F6EECF244321}">
                    <p14:modId xmlns:p14="http://schemas.microsoft.com/office/powerpoint/2010/main" val="954097149"/>
                  </p:ext>
                </p:extLst>
              </p:nvPr>
            </p:nvGraphicFramePr>
            <p:xfrm>
              <a:off x="2010930" y="3849769"/>
              <a:ext cx="3048000" cy="1714500"/>
            </p:xfrm>
            <a:graphic>
              <a:graphicData uri="http://schemas.microsoft.com/office/powerpoint/2016/sectionzoom">
                <psez:sectionZm>
                  <psez:sectionZmObj sectionId="{8EEAF377-2026-F246-9DBF-A7C0E66C1F07}">
                    <psez:zmPr id="{55B5F306-9CA6-194B-807E-1245FD9F862F}" transitionDur="1000" showBg="0">
                      <p166:blipFill xmlns:p166="http://schemas.microsoft.com/office/powerpoint/2016/6/main">
                        <a:blip r:embed="rId25"/>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Section Zoom 3">
                <a:hlinkClick r:id="rId20" action="ppaction://hlinksldjump"/>
                <a:extLst>
                  <a:ext uri="{FF2B5EF4-FFF2-40B4-BE49-F238E27FC236}">
                    <a16:creationId xmlns:a16="http://schemas.microsoft.com/office/drawing/2014/main" id="{14E6674B-30E6-134E-AD6A-91B134EE0605}"/>
                  </a:ext>
                </a:extLst>
              </p:cNvPr>
              <p:cNvPicPr>
                <a:picLocks noGrp="1" noRot="1" noChangeAspect="1" noMove="1" noResize="1" noEditPoints="1" noAdjustHandles="1" noChangeArrowheads="1" noChangeShapeType="1"/>
              </p:cNvPicPr>
              <p:nvPr/>
            </p:nvPicPr>
            <p:blipFill>
              <a:blip r:embed="rId26"/>
              <a:stretch>
                <a:fillRect/>
              </a:stretch>
            </p:blipFill>
            <p:spPr>
              <a:xfrm>
                <a:off x="2010930" y="3849769"/>
                <a:ext cx="3048000" cy="1714500"/>
              </a:xfrm>
              <a:prstGeom prst="rect">
                <a:avLst/>
              </a:prstGeom>
            </p:spPr>
          </p:pic>
        </mc:Fallback>
      </mc:AlternateContent>
    </p:spTree>
    <p:extLst>
      <p:ext uri="{BB962C8B-B14F-4D97-AF65-F5344CB8AC3E}">
        <p14:creationId xmlns:p14="http://schemas.microsoft.com/office/powerpoint/2010/main" val="249514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6" name="TextBox 15">
            <a:extLst>
              <a:ext uri="{FF2B5EF4-FFF2-40B4-BE49-F238E27FC236}">
                <a16:creationId xmlns:a16="http://schemas.microsoft.com/office/drawing/2014/main" id="{CE0247E7-F75D-0F43-ABF1-BE3166D0D00A}"/>
              </a:ext>
            </a:extLst>
          </p:cNvPr>
          <p:cNvSpPr txBox="1"/>
          <p:nvPr/>
        </p:nvSpPr>
        <p:spPr>
          <a:xfrm>
            <a:off x="2562182" y="4659967"/>
            <a:ext cx="7860389" cy="523220"/>
          </a:xfrm>
          <a:prstGeom prst="rect">
            <a:avLst/>
          </a:prstGeom>
          <a:noFill/>
        </p:spPr>
        <p:txBody>
          <a:bodyPr wrap="square">
            <a:spAutoFit/>
          </a:bodyPr>
          <a:lstStyle/>
          <a:p>
            <a:r>
              <a:rPr lang="en-IN" sz="1400" b="0" i="0" u="none" strike="noStrike" dirty="0">
                <a:solidFill>
                  <a:schemeClr val="bg1"/>
                </a:solidFill>
                <a:effectLst/>
                <a:latin typeface="American Typewriter" panose="02090604020004020304" pitchFamily="18" charset="77"/>
              </a:rPr>
              <a:t>Publisher with highest number of books published was Harlequin followed by </a:t>
            </a:r>
            <a:r>
              <a:rPr lang="en-IN" sz="1400" b="0" i="0" u="none" strike="noStrike" dirty="0" err="1">
                <a:solidFill>
                  <a:schemeClr val="bg1"/>
                </a:solidFill>
                <a:effectLst/>
                <a:latin typeface="American Typewriter" panose="02090604020004020304" pitchFamily="18" charset="77"/>
              </a:rPr>
              <a:t>Solhoutte</a:t>
            </a:r>
            <a:r>
              <a:rPr lang="en-IN" sz="1400" b="0" i="0" u="none" strike="noStrike" dirty="0">
                <a:solidFill>
                  <a:schemeClr val="bg1"/>
                </a:solidFill>
                <a:effectLst/>
                <a:latin typeface="American Typewriter" panose="02090604020004020304" pitchFamily="18" charset="77"/>
              </a:rPr>
              <a:t> and Pocket.</a:t>
            </a:r>
            <a:endParaRPr lang="en-US" sz="1400" dirty="0">
              <a:solidFill>
                <a:schemeClr val="bg1"/>
              </a:solidFill>
              <a:latin typeface="American Typewriter" panose="02090604020004020304" pitchFamily="18"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619863" y="1572897"/>
            <a:ext cx="9367685"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AUTHORS AND </a:t>
            </a:r>
            <a:r>
              <a:rPr lang="en-US" sz="4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PUBLISHERS</a:t>
            </a:r>
            <a:r>
              <a:rPr kumimoji="0" lang="en-US" sz="4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 ANALYSIS</a:t>
            </a:r>
            <a:endParaRPr kumimoji="0" lang="en-LT" sz="40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7" name="Graphic 16" descr="Statistics">
            <a:extLst>
              <a:ext uri="{FF2B5EF4-FFF2-40B4-BE49-F238E27FC236}">
                <a16:creationId xmlns:a16="http://schemas.microsoft.com/office/drawing/2014/main" id="{2C4F30CB-7297-CE44-A6AE-57BB8A0548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5057" y="-96717"/>
            <a:ext cx="1781885" cy="1781885"/>
          </a:xfrm>
          <a:prstGeom prst="rect">
            <a:avLst/>
          </a:prstGeom>
        </p:spPr>
      </p:pic>
      <p:pic>
        <p:nvPicPr>
          <p:cNvPr id="5" name="Picture 4">
            <a:extLst>
              <a:ext uri="{FF2B5EF4-FFF2-40B4-BE49-F238E27FC236}">
                <a16:creationId xmlns:a16="http://schemas.microsoft.com/office/drawing/2014/main" id="{5A81FD91-D245-C34E-8B94-34DB4A2180D0}"/>
              </a:ext>
            </a:extLst>
          </p:cNvPr>
          <p:cNvPicPr>
            <a:picLocks noChangeAspect="1"/>
          </p:cNvPicPr>
          <p:nvPr/>
        </p:nvPicPr>
        <p:blipFill>
          <a:blip r:embed="rId8"/>
          <a:stretch>
            <a:fillRect/>
          </a:stretch>
        </p:blipFill>
        <p:spPr>
          <a:xfrm>
            <a:off x="2345422" y="2469039"/>
            <a:ext cx="3764812" cy="2102485"/>
          </a:xfrm>
          <a:prstGeom prst="rect">
            <a:avLst/>
          </a:prstGeom>
        </p:spPr>
      </p:pic>
      <p:pic>
        <p:nvPicPr>
          <p:cNvPr id="9" name="Picture 8">
            <a:extLst>
              <a:ext uri="{FF2B5EF4-FFF2-40B4-BE49-F238E27FC236}">
                <a16:creationId xmlns:a16="http://schemas.microsoft.com/office/drawing/2014/main" id="{53497E08-936C-AE45-9541-292E1BD93824}"/>
              </a:ext>
            </a:extLst>
          </p:cNvPr>
          <p:cNvPicPr>
            <a:picLocks noChangeAspect="1"/>
          </p:cNvPicPr>
          <p:nvPr/>
        </p:nvPicPr>
        <p:blipFill>
          <a:blip r:embed="rId9"/>
          <a:stretch>
            <a:fillRect/>
          </a:stretch>
        </p:blipFill>
        <p:spPr>
          <a:xfrm>
            <a:off x="6275617" y="2461416"/>
            <a:ext cx="4136252" cy="2110108"/>
          </a:xfrm>
          <a:prstGeom prst="rect">
            <a:avLst/>
          </a:prstGeom>
        </p:spPr>
      </p:pic>
    </p:spTree>
    <p:extLst>
      <p:ext uri="{BB962C8B-B14F-4D97-AF65-F5344CB8AC3E}">
        <p14:creationId xmlns:p14="http://schemas.microsoft.com/office/powerpoint/2010/main" val="633232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358722" y="3429000"/>
            <a:ext cx="7474555"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4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COUNTRY AND FAMOUS BOOK : ANALYSIS</a:t>
            </a:r>
            <a:endParaRPr kumimoji="0" lang="en-LT" sz="3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Statistics">
            <a:extLst>
              <a:ext uri="{FF2B5EF4-FFF2-40B4-BE49-F238E27FC236}">
                <a16:creationId xmlns:a16="http://schemas.microsoft.com/office/drawing/2014/main" id="{F743DB13-BD38-7D41-A956-DA7FDE00EE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761" y="929149"/>
            <a:ext cx="2278626" cy="2278626"/>
          </a:xfrm>
          <a:prstGeom prst="rect">
            <a:avLst/>
          </a:prstGeom>
        </p:spPr>
      </p:pic>
    </p:spTree>
    <p:extLst>
      <p:ext uri="{BB962C8B-B14F-4D97-AF65-F5344CB8AC3E}">
        <p14:creationId xmlns:p14="http://schemas.microsoft.com/office/powerpoint/2010/main" val="2903016066"/>
      </p:ext>
    </p:extLst>
  </p:cSld>
  <p:clrMapOvr>
    <a:masterClrMapping/>
  </p:clrMapOvr>
  <p:transition spd="slow" advTm="0"/>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6" name="TextBox 15">
            <a:extLst>
              <a:ext uri="{FF2B5EF4-FFF2-40B4-BE49-F238E27FC236}">
                <a16:creationId xmlns:a16="http://schemas.microsoft.com/office/drawing/2014/main" id="{CE0247E7-F75D-0F43-ABF1-BE3166D0D00A}"/>
              </a:ext>
            </a:extLst>
          </p:cNvPr>
          <p:cNvSpPr txBox="1"/>
          <p:nvPr/>
        </p:nvSpPr>
        <p:spPr>
          <a:xfrm>
            <a:off x="2626210" y="5052328"/>
            <a:ext cx="7860389" cy="523220"/>
          </a:xfrm>
          <a:prstGeom prst="rect">
            <a:avLst/>
          </a:prstGeom>
          <a:noFill/>
        </p:spPr>
        <p:txBody>
          <a:bodyPr wrap="square">
            <a:spAutoFit/>
          </a:bodyPr>
          <a:lstStyle/>
          <a:p>
            <a:r>
              <a:rPr lang="en-IN" sz="1400" b="0" i="0" u="none" strike="noStrike" dirty="0">
                <a:solidFill>
                  <a:schemeClr val="bg1"/>
                </a:solidFill>
                <a:effectLst/>
                <a:latin typeface="American Typewriter" panose="02090604020004020304" pitchFamily="18" charset="77"/>
              </a:rPr>
              <a:t>Harry Potter authored by J K Rowling had got the best average ratings followed by To Kill a Mockingbird and The Da Vinci Code.</a:t>
            </a:r>
          </a:p>
        </p:txBody>
      </p:sp>
      <p:sp>
        <p:nvSpPr>
          <p:cNvPr id="6" name="Rectangle 5">
            <a:extLst>
              <a:ext uri="{FF2B5EF4-FFF2-40B4-BE49-F238E27FC236}">
                <a16:creationId xmlns:a16="http://schemas.microsoft.com/office/drawing/2014/main" id="{86BA49A1-C4F8-6543-8240-061A4699B32F}"/>
              </a:ext>
            </a:extLst>
          </p:cNvPr>
          <p:cNvSpPr/>
          <p:nvPr/>
        </p:nvSpPr>
        <p:spPr>
          <a:xfrm>
            <a:off x="1619863" y="1572897"/>
            <a:ext cx="9367685"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COUNTRY AND FAMOUS BOOK : ANALYSIS</a:t>
            </a:r>
            <a:endParaRPr kumimoji="0" lang="en-LT" sz="36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7" name="Graphic 16" descr="Statistics">
            <a:extLst>
              <a:ext uri="{FF2B5EF4-FFF2-40B4-BE49-F238E27FC236}">
                <a16:creationId xmlns:a16="http://schemas.microsoft.com/office/drawing/2014/main" id="{2C4F30CB-7297-CE44-A6AE-57BB8A0548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5057" y="-96717"/>
            <a:ext cx="1781885" cy="1781885"/>
          </a:xfrm>
          <a:prstGeom prst="rect">
            <a:avLst/>
          </a:prstGeom>
        </p:spPr>
      </p:pic>
      <p:pic>
        <p:nvPicPr>
          <p:cNvPr id="4" name="Picture 3">
            <a:extLst>
              <a:ext uri="{FF2B5EF4-FFF2-40B4-BE49-F238E27FC236}">
                <a16:creationId xmlns:a16="http://schemas.microsoft.com/office/drawing/2014/main" id="{25C04678-708E-174D-A66C-8CD1D629EC4E}"/>
              </a:ext>
            </a:extLst>
          </p:cNvPr>
          <p:cNvPicPr>
            <a:picLocks noChangeAspect="1"/>
          </p:cNvPicPr>
          <p:nvPr/>
        </p:nvPicPr>
        <p:blipFill>
          <a:blip r:embed="rId8"/>
          <a:stretch>
            <a:fillRect/>
          </a:stretch>
        </p:blipFill>
        <p:spPr>
          <a:xfrm>
            <a:off x="2143638" y="2323667"/>
            <a:ext cx="5496309" cy="2604978"/>
          </a:xfrm>
          <a:prstGeom prst="rect">
            <a:avLst/>
          </a:prstGeom>
        </p:spPr>
      </p:pic>
      <p:pic>
        <p:nvPicPr>
          <p:cNvPr id="8" name="Picture 7">
            <a:extLst>
              <a:ext uri="{FF2B5EF4-FFF2-40B4-BE49-F238E27FC236}">
                <a16:creationId xmlns:a16="http://schemas.microsoft.com/office/drawing/2014/main" id="{7FCD8C10-7CCA-3641-96FB-0EC7BE221A58}"/>
              </a:ext>
            </a:extLst>
          </p:cNvPr>
          <p:cNvPicPr>
            <a:picLocks noChangeAspect="1"/>
          </p:cNvPicPr>
          <p:nvPr/>
        </p:nvPicPr>
        <p:blipFill>
          <a:blip r:embed="rId9"/>
          <a:stretch>
            <a:fillRect/>
          </a:stretch>
        </p:blipFill>
        <p:spPr>
          <a:xfrm>
            <a:off x="7750270" y="2516542"/>
            <a:ext cx="2736329" cy="2219227"/>
          </a:xfrm>
          <a:prstGeom prst="rect">
            <a:avLst/>
          </a:prstGeom>
        </p:spPr>
      </p:pic>
    </p:spTree>
    <p:extLst>
      <p:ext uri="{BB962C8B-B14F-4D97-AF65-F5344CB8AC3E}">
        <p14:creationId xmlns:p14="http://schemas.microsoft.com/office/powerpoint/2010/main" val="570307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358722" y="3429000"/>
            <a:ext cx="7474555"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4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BOOK RATING AND COUNTRY : ANALYSIS</a:t>
            </a:r>
            <a:endParaRPr kumimoji="0" lang="en-LT" sz="3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Statistics">
            <a:extLst>
              <a:ext uri="{FF2B5EF4-FFF2-40B4-BE49-F238E27FC236}">
                <a16:creationId xmlns:a16="http://schemas.microsoft.com/office/drawing/2014/main" id="{F743DB13-BD38-7D41-A956-DA7FDE00EE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761" y="929149"/>
            <a:ext cx="2278626" cy="2278626"/>
          </a:xfrm>
          <a:prstGeom prst="rect">
            <a:avLst/>
          </a:prstGeom>
        </p:spPr>
      </p:pic>
    </p:spTree>
    <p:extLst>
      <p:ext uri="{BB962C8B-B14F-4D97-AF65-F5344CB8AC3E}">
        <p14:creationId xmlns:p14="http://schemas.microsoft.com/office/powerpoint/2010/main" val="1228563779"/>
      </p:ext>
    </p:extLst>
  </p:cSld>
  <p:clrMapOvr>
    <a:masterClrMapping/>
  </p:clrMapOvr>
  <p:transition spd="slow" advTm="0"/>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6" name="TextBox 15">
            <a:extLst>
              <a:ext uri="{FF2B5EF4-FFF2-40B4-BE49-F238E27FC236}">
                <a16:creationId xmlns:a16="http://schemas.microsoft.com/office/drawing/2014/main" id="{CE0247E7-F75D-0F43-ABF1-BE3166D0D00A}"/>
              </a:ext>
            </a:extLst>
          </p:cNvPr>
          <p:cNvSpPr txBox="1"/>
          <p:nvPr/>
        </p:nvSpPr>
        <p:spPr>
          <a:xfrm>
            <a:off x="2626210" y="5052328"/>
            <a:ext cx="7860389" cy="738664"/>
          </a:xfrm>
          <a:prstGeom prst="rect">
            <a:avLst/>
          </a:prstGeom>
          <a:noFill/>
        </p:spPr>
        <p:txBody>
          <a:bodyPr wrap="square">
            <a:spAutoFit/>
          </a:bodyPr>
          <a:lstStyle/>
          <a:p>
            <a:r>
              <a:rPr lang="en-IN" sz="1400" b="0" i="0" u="none" strike="noStrike" dirty="0">
                <a:solidFill>
                  <a:schemeClr val="bg1"/>
                </a:solidFill>
                <a:effectLst/>
                <a:latin typeface="American Typewriter" panose="02090604020004020304" pitchFamily="18" charset="77"/>
              </a:rPr>
              <a:t>we can see that 8 is the most rated book if we exclude the rating o</a:t>
            </a:r>
          </a:p>
          <a:p>
            <a:r>
              <a:rPr lang="en-IN" sz="1400" b="0" i="0" u="none" strike="noStrike" dirty="0">
                <a:solidFill>
                  <a:schemeClr val="bg1"/>
                </a:solidFill>
                <a:effectLst/>
                <a:latin typeface="American Typewriter" panose="02090604020004020304" pitchFamily="18" charset="77"/>
              </a:rPr>
              <a:t>Count plot of explicit ratings indicates that higher ratings are more common amongst users and rating 8 has been rated highest number of times.</a:t>
            </a:r>
          </a:p>
        </p:txBody>
      </p:sp>
      <p:sp>
        <p:nvSpPr>
          <p:cNvPr id="6" name="Rectangle 5">
            <a:extLst>
              <a:ext uri="{FF2B5EF4-FFF2-40B4-BE49-F238E27FC236}">
                <a16:creationId xmlns:a16="http://schemas.microsoft.com/office/drawing/2014/main" id="{86BA49A1-C4F8-6543-8240-061A4699B32F}"/>
              </a:ext>
            </a:extLst>
          </p:cNvPr>
          <p:cNvSpPr/>
          <p:nvPr/>
        </p:nvSpPr>
        <p:spPr>
          <a:xfrm>
            <a:off x="1619863" y="1572897"/>
            <a:ext cx="9367685"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BOOK RATING AND COUNTRY : ANALYSIS</a:t>
            </a:r>
          </a:p>
        </p:txBody>
      </p:sp>
      <p:pic>
        <p:nvPicPr>
          <p:cNvPr id="17" name="Graphic 16" descr="Statistics">
            <a:extLst>
              <a:ext uri="{FF2B5EF4-FFF2-40B4-BE49-F238E27FC236}">
                <a16:creationId xmlns:a16="http://schemas.microsoft.com/office/drawing/2014/main" id="{2C4F30CB-7297-CE44-A6AE-57BB8A0548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5057" y="-96717"/>
            <a:ext cx="1781885" cy="1781885"/>
          </a:xfrm>
          <a:prstGeom prst="rect">
            <a:avLst/>
          </a:prstGeom>
        </p:spPr>
      </p:pic>
      <p:pic>
        <p:nvPicPr>
          <p:cNvPr id="5" name="Picture 4">
            <a:extLst>
              <a:ext uri="{FF2B5EF4-FFF2-40B4-BE49-F238E27FC236}">
                <a16:creationId xmlns:a16="http://schemas.microsoft.com/office/drawing/2014/main" id="{7E2182D8-EDFB-954B-B3EA-3AEE5865EAEC}"/>
              </a:ext>
            </a:extLst>
          </p:cNvPr>
          <p:cNvPicPr>
            <a:picLocks noChangeAspect="1"/>
          </p:cNvPicPr>
          <p:nvPr/>
        </p:nvPicPr>
        <p:blipFill>
          <a:blip r:embed="rId8"/>
          <a:stretch>
            <a:fillRect/>
          </a:stretch>
        </p:blipFill>
        <p:spPr>
          <a:xfrm>
            <a:off x="2292018" y="2172481"/>
            <a:ext cx="4103986" cy="2879847"/>
          </a:xfrm>
          <a:prstGeom prst="rect">
            <a:avLst/>
          </a:prstGeom>
        </p:spPr>
      </p:pic>
      <p:pic>
        <p:nvPicPr>
          <p:cNvPr id="9" name="Picture 8">
            <a:extLst>
              <a:ext uri="{FF2B5EF4-FFF2-40B4-BE49-F238E27FC236}">
                <a16:creationId xmlns:a16="http://schemas.microsoft.com/office/drawing/2014/main" id="{4F7B19D1-8EF9-3A4F-82F0-7A745DE42E4A}"/>
              </a:ext>
            </a:extLst>
          </p:cNvPr>
          <p:cNvPicPr>
            <a:picLocks noChangeAspect="1"/>
          </p:cNvPicPr>
          <p:nvPr/>
        </p:nvPicPr>
        <p:blipFill>
          <a:blip r:embed="rId9"/>
          <a:stretch>
            <a:fillRect/>
          </a:stretch>
        </p:blipFill>
        <p:spPr>
          <a:xfrm>
            <a:off x="6549528" y="2172480"/>
            <a:ext cx="3923317" cy="2879847"/>
          </a:xfrm>
          <a:prstGeom prst="rect">
            <a:avLst/>
          </a:prstGeom>
        </p:spPr>
      </p:pic>
    </p:spTree>
    <p:extLst>
      <p:ext uri="{BB962C8B-B14F-4D97-AF65-F5344CB8AC3E}">
        <p14:creationId xmlns:p14="http://schemas.microsoft.com/office/powerpoint/2010/main" val="39940310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COLLABORATIVE FILTERING MODELS</a:t>
            </a: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3294606083"/>
      </p:ext>
    </p:extLst>
  </p:cSld>
  <p:clrMapOvr>
    <a:masterClrMapping/>
  </p:clrMapOvr>
  <p:transition spd="slow" advTm="0"/>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3" y="-373764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496751" y="142699"/>
            <a:ext cx="10724411" cy="830997"/>
          </a:xfrm>
          <a:prstGeom prst="rect">
            <a:avLst/>
          </a:prstGeom>
        </p:spPr>
        <p:txBody>
          <a:bodyPr wrap="none">
            <a:spAutoFit/>
          </a:bodyPr>
          <a:lstStyle/>
          <a:p>
            <a:pPr algn="ctr">
              <a:defRPr/>
            </a:pPr>
            <a:r>
              <a:rPr kumimoji="0" lang="en-US" sz="4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COLLABORATIVE FILTERING MODELS</a:t>
            </a:r>
          </a:p>
        </p:txBody>
      </p:sp>
      <p:sp>
        <p:nvSpPr>
          <p:cNvPr id="3" name="TextBox 2">
            <a:extLst>
              <a:ext uri="{FF2B5EF4-FFF2-40B4-BE49-F238E27FC236}">
                <a16:creationId xmlns:a16="http://schemas.microsoft.com/office/drawing/2014/main" id="{59B7F6F7-E772-EE49-9166-CDEEAD2AF0C9}"/>
              </a:ext>
            </a:extLst>
          </p:cNvPr>
          <p:cNvSpPr txBox="1"/>
          <p:nvPr/>
        </p:nvSpPr>
        <p:spPr>
          <a:xfrm>
            <a:off x="757400" y="973696"/>
            <a:ext cx="10981148" cy="1323439"/>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schemeClr val="bg1"/>
                </a:solidFill>
                <a:latin typeface="American Typewriter" panose="02090604020004020304" pitchFamily="18" charset="77"/>
              </a:rPr>
              <a:t>Taking explicit rating means where book rating is not equal to zero.</a:t>
            </a:r>
          </a:p>
          <a:p>
            <a:pPr marL="285750" indent="-285750">
              <a:buFont typeface="Arial" panose="020B0604020202020204" pitchFamily="34" charset="0"/>
              <a:buChar char="•"/>
            </a:pPr>
            <a:r>
              <a:rPr lang="en-US" sz="1600" dirty="0">
                <a:solidFill>
                  <a:schemeClr val="bg1"/>
                </a:solidFill>
                <a:latin typeface="American Typewriter" panose="02090604020004020304" pitchFamily="18" charset="77"/>
              </a:rPr>
              <a:t>user item matrix with values as ratings.</a:t>
            </a:r>
          </a:p>
          <a:p>
            <a:pPr marL="285750" indent="-285750">
              <a:buFont typeface="Arial" panose="020B0604020202020204" pitchFamily="34" charset="0"/>
              <a:buChar char="•"/>
            </a:pPr>
            <a:r>
              <a:rPr lang="en-US" sz="1600" dirty="0">
                <a:solidFill>
                  <a:schemeClr val="bg1"/>
                </a:solidFill>
                <a:latin typeface="American Typewriter" panose="02090604020004020304" pitchFamily="18" charset="77"/>
              </a:rPr>
              <a:t>Create an object of cosine similarity.</a:t>
            </a:r>
          </a:p>
          <a:p>
            <a:pPr marL="285750" indent="-285750">
              <a:buFont typeface="Arial" panose="020B0604020202020204" pitchFamily="34" charset="0"/>
              <a:buChar char="•"/>
            </a:pPr>
            <a:r>
              <a:rPr lang="en-US" sz="1600" dirty="0">
                <a:solidFill>
                  <a:schemeClr val="bg1"/>
                </a:solidFill>
                <a:latin typeface="American Typewriter" panose="02090604020004020304" pitchFamily="18" charset="77"/>
              </a:rPr>
              <a:t>Creating a function: recommend-book, Argument: book-name, Return type : data frame.</a:t>
            </a:r>
          </a:p>
          <a:p>
            <a:pPr marL="285750" indent="-285750">
              <a:buFont typeface="Arial" panose="020B0604020202020204" pitchFamily="34" charset="0"/>
              <a:buChar char="•"/>
            </a:pPr>
            <a:r>
              <a:rPr lang="en-US" sz="1600" dirty="0">
                <a:solidFill>
                  <a:schemeClr val="bg1"/>
                </a:solidFill>
                <a:latin typeface="American Typewriter" panose="02090604020004020304" pitchFamily="18" charset="77"/>
              </a:rPr>
              <a:t>Creating a function : </a:t>
            </a:r>
            <a:r>
              <a:rPr lang="en-US" sz="1600" dirty="0" err="1">
                <a:solidFill>
                  <a:schemeClr val="bg1"/>
                </a:solidFill>
                <a:latin typeface="American Typewriter" panose="02090604020004020304" pitchFamily="18" charset="77"/>
              </a:rPr>
              <a:t>find_similarity_Score</a:t>
            </a:r>
            <a:r>
              <a:rPr lang="en-US" sz="1600" dirty="0">
                <a:solidFill>
                  <a:schemeClr val="bg1"/>
                </a:solidFill>
                <a:latin typeface="American Typewriter" panose="02090604020004020304" pitchFamily="18" charset="77"/>
              </a:rPr>
              <a:t>, Output : data frame, Argument  </a:t>
            </a:r>
            <a:r>
              <a:rPr lang="en-US" sz="1600" dirty="0" err="1">
                <a:solidFill>
                  <a:schemeClr val="bg1"/>
                </a:solidFill>
                <a:latin typeface="American Typewriter" panose="02090604020004020304" pitchFamily="18" charset="77"/>
              </a:rPr>
              <a:t>similarity_score</a:t>
            </a:r>
            <a:r>
              <a:rPr lang="en-US" sz="1600" dirty="0">
                <a:solidFill>
                  <a:schemeClr val="bg1"/>
                </a:solidFill>
                <a:latin typeface="American Typewriter" panose="02090604020004020304" pitchFamily="18" charset="77"/>
              </a:rPr>
              <a:t> and pivot table</a:t>
            </a:r>
          </a:p>
        </p:txBody>
      </p:sp>
      <p:pic>
        <p:nvPicPr>
          <p:cNvPr id="5" name="Picture 4">
            <a:extLst>
              <a:ext uri="{FF2B5EF4-FFF2-40B4-BE49-F238E27FC236}">
                <a16:creationId xmlns:a16="http://schemas.microsoft.com/office/drawing/2014/main" id="{77463C88-8484-E245-BBA9-511E1C939F6E}"/>
              </a:ext>
            </a:extLst>
          </p:cNvPr>
          <p:cNvPicPr>
            <a:picLocks noChangeAspect="1"/>
          </p:cNvPicPr>
          <p:nvPr/>
        </p:nvPicPr>
        <p:blipFill>
          <a:blip r:embed="rId6"/>
          <a:stretch>
            <a:fillRect/>
          </a:stretch>
        </p:blipFill>
        <p:spPr>
          <a:xfrm>
            <a:off x="1200901" y="2579594"/>
            <a:ext cx="5052415" cy="2839505"/>
          </a:xfrm>
          <a:prstGeom prst="rect">
            <a:avLst/>
          </a:prstGeom>
        </p:spPr>
      </p:pic>
      <p:pic>
        <p:nvPicPr>
          <p:cNvPr id="8" name="Picture 7">
            <a:extLst>
              <a:ext uri="{FF2B5EF4-FFF2-40B4-BE49-F238E27FC236}">
                <a16:creationId xmlns:a16="http://schemas.microsoft.com/office/drawing/2014/main" id="{C32E37B5-BF04-554B-BFB3-54B9C9E8E4E4}"/>
              </a:ext>
            </a:extLst>
          </p:cNvPr>
          <p:cNvPicPr>
            <a:picLocks noChangeAspect="1"/>
          </p:cNvPicPr>
          <p:nvPr/>
        </p:nvPicPr>
        <p:blipFill>
          <a:blip r:embed="rId7"/>
          <a:stretch>
            <a:fillRect/>
          </a:stretch>
        </p:blipFill>
        <p:spPr>
          <a:xfrm>
            <a:off x="6577640" y="2579594"/>
            <a:ext cx="4603915" cy="2839505"/>
          </a:xfrm>
          <a:prstGeom prst="rect">
            <a:avLst/>
          </a:prstGeom>
        </p:spPr>
      </p:pic>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08D8CFDF-1020-E549-8862-861FBAE67FC1}"/>
                  </a:ext>
                </a:extLst>
              </p:cNvPr>
              <p:cNvGraphicFramePr>
                <a:graphicFrameLocks noChangeAspect="1"/>
              </p:cNvGraphicFramePr>
              <p:nvPr>
                <p:extLst>
                  <p:ext uri="{D42A27DB-BD31-4B8C-83A1-F6EECF244321}">
                    <p14:modId xmlns:p14="http://schemas.microsoft.com/office/powerpoint/2010/main" val="1420186933"/>
                  </p:ext>
                </p:extLst>
              </p:nvPr>
            </p:nvGraphicFramePr>
            <p:xfrm>
              <a:off x="10264877" y="5739969"/>
              <a:ext cx="1595373" cy="897397"/>
            </p:xfrm>
            <a:graphic>
              <a:graphicData uri="http://schemas.microsoft.com/office/powerpoint/2016/slidezoom">
                <pslz:sldZm>
                  <pslz:sldZmObj sldId="295" cId="1504112513">
                    <pslz:zmPr id="{C0CCF253-2826-464D-BEF7-D54FACC2D42B}" returnToParent="0" transitionDur="1000" showBg="0">
                      <p166:blipFill xmlns:p166="http://schemas.microsoft.com/office/powerpoint/2016/6/main">
                        <a:blip r:embed="rId8"/>
                        <a:stretch>
                          <a:fillRect/>
                        </a:stretch>
                      </p166:blipFill>
                      <p166:spPr xmlns:p166="http://schemas.microsoft.com/office/powerpoint/2016/6/main">
                        <a:xfrm>
                          <a:off x="0" y="0"/>
                          <a:ext cx="1595373" cy="897397"/>
                        </a:xfrm>
                        <a:prstGeom prst="rect">
                          <a:avLst/>
                        </a:prstGeom>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08D8CFDF-1020-E549-8862-861FBAE67FC1}"/>
                  </a:ext>
                </a:extLst>
              </p:cNvPr>
              <p:cNvPicPr>
                <a:picLocks noGrp="1" noRot="1" noChangeAspect="1" noMove="1" noResize="1" noEditPoints="1" noAdjustHandles="1" noChangeArrowheads="1" noChangeShapeType="1"/>
              </p:cNvPicPr>
              <p:nvPr/>
            </p:nvPicPr>
            <p:blipFill>
              <a:blip r:embed="rId10"/>
              <a:stretch>
                <a:fillRect/>
              </a:stretch>
            </p:blipFill>
            <p:spPr>
              <a:xfrm>
                <a:off x="10264877" y="5739969"/>
                <a:ext cx="1595373" cy="897397"/>
              </a:xfrm>
              <a:prstGeom prst="rect">
                <a:avLst/>
              </a:prstGeom>
            </p:spPr>
          </p:pic>
        </mc:Fallback>
      </mc:AlternateContent>
    </p:spTree>
    <p:extLst>
      <p:ext uri="{BB962C8B-B14F-4D97-AF65-F5344CB8AC3E}">
        <p14:creationId xmlns:p14="http://schemas.microsoft.com/office/powerpoint/2010/main" val="2320947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3" y="-373764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496751" y="142699"/>
            <a:ext cx="10724411" cy="830997"/>
          </a:xfrm>
          <a:prstGeom prst="rect">
            <a:avLst/>
          </a:prstGeom>
        </p:spPr>
        <p:txBody>
          <a:bodyPr wrap="none">
            <a:spAutoFit/>
          </a:bodyPr>
          <a:lstStyle/>
          <a:p>
            <a:pPr algn="ctr">
              <a:defRPr/>
            </a:pPr>
            <a:r>
              <a:rPr kumimoji="0" lang="en-US" sz="4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COLLABORATIVE FILTERING MODELS</a:t>
            </a:r>
          </a:p>
        </p:txBody>
      </p:sp>
      <p:sp>
        <p:nvSpPr>
          <p:cNvPr id="3" name="TextBox 2">
            <a:extLst>
              <a:ext uri="{FF2B5EF4-FFF2-40B4-BE49-F238E27FC236}">
                <a16:creationId xmlns:a16="http://schemas.microsoft.com/office/drawing/2014/main" id="{59B7F6F7-E772-EE49-9166-CDEEAD2AF0C9}"/>
              </a:ext>
            </a:extLst>
          </p:cNvPr>
          <p:cNvSpPr txBox="1"/>
          <p:nvPr/>
        </p:nvSpPr>
        <p:spPr>
          <a:xfrm>
            <a:off x="757401" y="973696"/>
            <a:ext cx="10463761"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American Typewriter" panose="02090604020004020304" pitchFamily="18" charset="77"/>
              </a:rPr>
              <a:t>Creating an object of </a:t>
            </a:r>
            <a:r>
              <a:rPr lang="en-US" sz="1600" dirty="0" err="1">
                <a:solidFill>
                  <a:schemeClr val="bg1"/>
                </a:solidFill>
                <a:latin typeface="American Typewriter" panose="02090604020004020304" pitchFamily="18" charset="77"/>
              </a:rPr>
              <a:t>csr</a:t>
            </a:r>
            <a:r>
              <a:rPr lang="en-US" sz="1600" dirty="0">
                <a:solidFill>
                  <a:schemeClr val="bg1"/>
                </a:solidFill>
                <a:latin typeface="American Typewriter" panose="02090604020004020304" pitchFamily="18" charset="77"/>
              </a:rPr>
              <a:t> matrix and Sparse Matrix Representations user item matrix with values as ratings.</a:t>
            </a:r>
          </a:p>
          <a:p>
            <a:pPr marL="285750" indent="-285750">
              <a:buFont typeface="Arial" panose="020B0604020202020204" pitchFamily="34" charset="0"/>
              <a:buChar char="•"/>
            </a:pPr>
            <a:r>
              <a:rPr lang="en-US" sz="1600" dirty="0">
                <a:solidFill>
                  <a:schemeClr val="bg1"/>
                </a:solidFill>
                <a:latin typeface="American Typewriter" panose="02090604020004020304" pitchFamily="18" charset="77"/>
              </a:rPr>
              <a:t>Building a KNN model with Cosine Similarity as the target metric for calculating the distances.</a:t>
            </a:r>
          </a:p>
          <a:p>
            <a:pPr marL="285750" indent="-285750">
              <a:buFont typeface="Arial" panose="020B0604020202020204" pitchFamily="34" charset="0"/>
              <a:buChar char="•"/>
            </a:pPr>
            <a:r>
              <a:rPr lang="en-IN" sz="1600" b="0" i="0" u="none" strike="noStrike" dirty="0">
                <a:solidFill>
                  <a:schemeClr val="bg1"/>
                </a:solidFill>
                <a:effectLst/>
                <a:latin typeface="Helvetica Neue" panose="02000503000000020004" pitchFamily="2" charset="0"/>
              </a:rPr>
              <a:t>Collaborative filtering methods Collaborative methods for recommender systems are methods that are based solely on the past interactions recorded between users and items in order to produce new recommendations. These interactions are stored in the so-called “user-item interactions matrix”.</a:t>
            </a:r>
            <a:endParaRPr lang="en-US" sz="1600" dirty="0">
              <a:solidFill>
                <a:schemeClr val="bg1"/>
              </a:solidFill>
              <a:latin typeface="American Typewriter" panose="02090604020004020304" pitchFamily="18" charset="77"/>
            </a:endParaRPr>
          </a:p>
          <a:p>
            <a:pPr marL="285750" indent="-285750">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Implementing KNN</a:t>
            </a:r>
            <a:endParaRPr lang="en-US" sz="1600" i="0" u="none" strike="noStrike" dirty="0">
              <a:solidFill>
                <a:schemeClr val="bg1"/>
              </a:solidFill>
              <a:effectLst/>
              <a:latin typeface="American Typewriter" panose="02090604020004020304" pitchFamily="18" charset="77"/>
            </a:endParaRPr>
          </a:p>
          <a:p>
            <a:pPr marL="285750" indent="-285750">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Books which are rated by at least 10 users</a:t>
            </a:r>
            <a:endParaRPr lang="en-US" sz="1600" dirty="0">
              <a:solidFill>
                <a:schemeClr val="bg1"/>
              </a:solidFill>
              <a:latin typeface="American Typewriter" panose="02090604020004020304" pitchFamily="18" charset="77"/>
            </a:endParaRPr>
          </a:p>
          <a:p>
            <a:pPr marL="285750" indent="-285750">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Users which have rated at least 25 different books</a:t>
            </a:r>
            <a:endParaRPr lang="en-US" sz="1600" i="0" u="none" strike="noStrike" dirty="0">
              <a:solidFill>
                <a:schemeClr val="bg1"/>
              </a:solidFill>
              <a:effectLst/>
              <a:latin typeface="American Typewriter" panose="02090604020004020304" pitchFamily="18" charset="77"/>
            </a:endParaRPr>
          </a:p>
          <a:p>
            <a:pPr marL="285750" indent="-285750">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Data frame of Users and Books with enough interactions</a:t>
            </a:r>
            <a:endParaRPr lang="en-US" sz="1600" dirty="0">
              <a:solidFill>
                <a:schemeClr val="bg1"/>
              </a:solidFill>
              <a:latin typeface="American Typewriter" panose="02090604020004020304" pitchFamily="18" charset="77"/>
            </a:endParaRPr>
          </a:p>
          <a:p>
            <a:pPr marL="285750" indent="-285750">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Recommendations for randomly selected book</a:t>
            </a:r>
          </a:p>
          <a:p>
            <a:pPr marL="285750" indent="-285750">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Model building and recommendation for particular book</a:t>
            </a:r>
            <a:endParaRPr lang="en-IN" sz="1600" dirty="0">
              <a:solidFill>
                <a:schemeClr val="bg1"/>
              </a:solidFill>
              <a:latin typeface="American Typewriter" panose="02090604020004020304" pitchFamily="18" charset="77"/>
            </a:endParaRPr>
          </a:p>
        </p:txBody>
      </p:sp>
      <p:pic>
        <p:nvPicPr>
          <p:cNvPr id="7" name="Picture 6">
            <a:extLst>
              <a:ext uri="{FF2B5EF4-FFF2-40B4-BE49-F238E27FC236}">
                <a16:creationId xmlns:a16="http://schemas.microsoft.com/office/drawing/2014/main" id="{F989684D-F832-694E-8FD8-83D3D7DB1344}"/>
              </a:ext>
            </a:extLst>
          </p:cNvPr>
          <p:cNvPicPr>
            <a:picLocks noChangeAspect="1"/>
          </p:cNvPicPr>
          <p:nvPr/>
        </p:nvPicPr>
        <p:blipFill>
          <a:blip r:embed="rId6"/>
          <a:stretch>
            <a:fillRect/>
          </a:stretch>
        </p:blipFill>
        <p:spPr>
          <a:xfrm>
            <a:off x="3768409" y="4080251"/>
            <a:ext cx="4655182" cy="2103582"/>
          </a:xfrm>
          <a:prstGeom prst="rect">
            <a:avLst/>
          </a:prstGeom>
        </p:spPr>
      </p:pic>
      <p:pic>
        <p:nvPicPr>
          <p:cNvPr id="10" name="Picture 9">
            <a:extLst>
              <a:ext uri="{FF2B5EF4-FFF2-40B4-BE49-F238E27FC236}">
                <a16:creationId xmlns:a16="http://schemas.microsoft.com/office/drawing/2014/main" id="{04A484DF-F852-1A42-ADC1-1341B06E9617}"/>
              </a:ext>
            </a:extLst>
          </p:cNvPr>
          <p:cNvPicPr>
            <a:picLocks noChangeAspect="1"/>
          </p:cNvPicPr>
          <p:nvPr/>
        </p:nvPicPr>
        <p:blipFill>
          <a:blip r:embed="rId7"/>
          <a:stretch>
            <a:fillRect/>
          </a:stretch>
        </p:blipFill>
        <p:spPr>
          <a:xfrm>
            <a:off x="6728532" y="2728452"/>
            <a:ext cx="4586794" cy="994875"/>
          </a:xfrm>
          <a:prstGeom prst="rect">
            <a:avLst/>
          </a:prstGeom>
        </p:spPr>
      </p:pic>
    </p:spTree>
    <p:extLst>
      <p:ext uri="{BB962C8B-B14F-4D97-AF65-F5344CB8AC3E}">
        <p14:creationId xmlns:p14="http://schemas.microsoft.com/office/powerpoint/2010/main" val="1504112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BEST RECOMMENDATION MODEL</a:t>
            </a: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69981830"/>
      </p:ext>
    </p:extLst>
  </p:cSld>
  <p:clrMapOvr>
    <a:masterClrMapping/>
  </p:clrMapOvr>
  <p:transition spd="slow" advTm="0"/>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3" y="-373764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280419" y="157538"/>
            <a:ext cx="9631162" cy="830997"/>
          </a:xfrm>
          <a:prstGeom prst="rect">
            <a:avLst/>
          </a:prstGeom>
        </p:spPr>
        <p:txBody>
          <a:bodyPr wrap="none">
            <a:spAutoFit/>
          </a:bodyPr>
          <a:lstStyle/>
          <a:p>
            <a:pPr algn="ctr">
              <a:defRPr/>
            </a:pPr>
            <a:r>
              <a:rPr lang="en-US" sz="48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BEST RECOMMENDATION MODEL</a:t>
            </a:r>
          </a:p>
        </p:txBody>
      </p:sp>
      <p:sp>
        <p:nvSpPr>
          <p:cNvPr id="3" name="TextBox 2">
            <a:extLst>
              <a:ext uri="{FF2B5EF4-FFF2-40B4-BE49-F238E27FC236}">
                <a16:creationId xmlns:a16="http://schemas.microsoft.com/office/drawing/2014/main" id="{59B7F6F7-E772-EE49-9166-CDEEAD2AF0C9}"/>
              </a:ext>
            </a:extLst>
          </p:cNvPr>
          <p:cNvSpPr txBox="1"/>
          <p:nvPr/>
        </p:nvSpPr>
        <p:spPr>
          <a:xfrm>
            <a:off x="757400" y="973696"/>
            <a:ext cx="11378756" cy="2308324"/>
          </a:xfrm>
          <a:prstGeom prst="rect">
            <a:avLst/>
          </a:prstGeom>
          <a:noFill/>
        </p:spPr>
        <p:txBody>
          <a:bodyPr wrap="none" rtlCol="0">
            <a:spAutoFit/>
          </a:bodyPr>
          <a:lstStyle/>
          <a:p>
            <a:pPr algn="l">
              <a:buFont typeface="Arial" panose="020B0604020202020204" pitchFamily="34" charset="0"/>
              <a:buChar char="•"/>
            </a:pPr>
            <a:r>
              <a:rPr lang="en-IN" sz="1600" b="0" i="0" u="none" strike="noStrike" dirty="0">
                <a:solidFill>
                  <a:schemeClr val="bg1"/>
                </a:solidFill>
                <a:effectLst/>
                <a:latin typeface="American Typewriter" panose="02090604020004020304" pitchFamily="18" charset="77"/>
              </a:rPr>
              <a:t>Wild Animus is the best-selling book</a:t>
            </a:r>
          </a:p>
          <a:p>
            <a:pPr algn="l">
              <a:buFont typeface="Arial" panose="020B0604020202020204" pitchFamily="34" charset="0"/>
              <a:buChar char="•"/>
            </a:pPr>
            <a:r>
              <a:rPr lang="en-IN" sz="1600" b="0" i="0" u="none" strike="noStrike" dirty="0">
                <a:solidFill>
                  <a:schemeClr val="bg1"/>
                </a:solidFill>
                <a:effectLst/>
                <a:latin typeface="American Typewriter" panose="02090604020004020304" pitchFamily="18" charset="77"/>
              </a:rPr>
              <a:t>Author Agatha Christie, William Shakespeare and Stephen King wrote most of the books </a:t>
            </a:r>
          </a:p>
          <a:p>
            <a:pPr algn="l">
              <a:buFont typeface="Arial" panose="020B0604020202020204" pitchFamily="34" charset="0"/>
              <a:buChar char="•"/>
            </a:pPr>
            <a:r>
              <a:rPr lang="en-IN" sz="1600" b="0" i="0" u="none" strike="noStrike" dirty="0">
                <a:solidFill>
                  <a:schemeClr val="bg1"/>
                </a:solidFill>
                <a:effectLst/>
                <a:latin typeface="American Typewriter" panose="02090604020004020304" pitchFamily="18" charset="77"/>
              </a:rPr>
              <a:t>Harlequin publication published the most books</a:t>
            </a:r>
          </a:p>
          <a:p>
            <a:pPr algn="l">
              <a:buFont typeface="Arial" panose="020B0604020202020204" pitchFamily="34" charset="0"/>
              <a:buChar char="•"/>
            </a:pPr>
            <a:r>
              <a:rPr lang="en-IN" sz="1600" b="0" i="0" u="none" strike="noStrike" dirty="0">
                <a:solidFill>
                  <a:schemeClr val="bg1"/>
                </a:solidFill>
                <a:effectLst/>
                <a:latin typeface="American Typewriter" panose="02090604020004020304" pitchFamily="18" charset="77"/>
              </a:rPr>
              <a:t>More than 50% readers are from USA</a:t>
            </a:r>
          </a:p>
          <a:p>
            <a:pPr algn="l">
              <a:buFont typeface="Arial" panose="020B0604020202020204" pitchFamily="34" charset="0"/>
              <a:buChar char="•"/>
            </a:pPr>
            <a:r>
              <a:rPr lang="en-IN" sz="1600" b="0" i="0" u="none" strike="noStrike" dirty="0">
                <a:solidFill>
                  <a:schemeClr val="bg1"/>
                </a:solidFill>
                <a:effectLst/>
                <a:latin typeface="American Typewriter" panose="02090604020004020304" pitchFamily="18" charset="77"/>
              </a:rPr>
              <a:t>Book-Ratings are negatively distributed with median rating of 8.</a:t>
            </a:r>
          </a:p>
          <a:p>
            <a:pPr algn="l">
              <a:buFont typeface="Arial" panose="020B0604020202020204" pitchFamily="34" charset="0"/>
              <a:buChar char="•"/>
            </a:pPr>
            <a:r>
              <a:rPr lang="en-IN" sz="1600" b="0" i="0" u="none" strike="noStrike" dirty="0">
                <a:solidFill>
                  <a:schemeClr val="bg1"/>
                </a:solidFill>
                <a:effectLst/>
                <a:latin typeface="American Typewriter" panose="02090604020004020304" pitchFamily="18" charset="77"/>
              </a:rPr>
              <a:t>Root mean squared error of model </a:t>
            </a:r>
            <a:r>
              <a:rPr lang="en-IN" sz="1600" b="1" i="0" u="none" strike="noStrike" dirty="0">
                <a:solidFill>
                  <a:schemeClr val="bg1"/>
                </a:solidFill>
                <a:effectLst/>
                <a:latin typeface="American Typewriter" panose="02090604020004020304" pitchFamily="18" charset="77"/>
              </a:rPr>
              <a:t>SVD</a:t>
            </a:r>
            <a:r>
              <a:rPr lang="en-IN" sz="1600" b="0" i="0" u="none" strike="noStrike" dirty="0">
                <a:solidFill>
                  <a:schemeClr val="bg1"/>
                </a:solidFill>
                <a:effectLst/>
                <a:latin typeface="American Typewriter" panose="02090604020004020304" pitchFamily="18" charset="77"/>
              </a:rPr>
              <a:t> is 0.31 and mean absolute error is 0.21</a:t>
            </a:r>
          </a:p>
          <a:p>
            <a:pPr algn="l">
              <a:buFont typeface="Arial" panose="020B0604020202020204" pitchFamily="34" charset="0"/>
              <a:buChar char="•"/>
            </a:pPr>
            <a:r>
              <a:rPr lang="en-IN" sz="1600" b="0" i="0" u="none" strike="noStrike" dirty="0">
                <a:solidFill>
                  <a:schemeClr val="bg1"/>
                </a:solidFill>
                <a:effectLst/>
                <a:latin typeface="American Typewriter" panose="02090604020004020304" pitchFamily="18" charset="77"/>
              </a:rPr>
              <a:t>Root mean squared error of model </a:t>
            </a:r>
            <a:r>
              <a:rPr lang="en-IN" sz="1600" b="1" i="0" u="none" strike="noStrike" dirty="0">
                <a:solidFill>
                  <a:schemeClr val="bg1"/>
                </a:solidFill>
                <a:effectLst/>
                <a:latin typeface="American Typewriter" panose="02090604020004020304" pitchFamily="18" charset="77"/>
              </a:rPr>
              <a:t>NMF</a:t>
            </a:r>
            <a:r>
              <a:rPr lang="en-IN" sz="1600" b="0" i="0" u="none" strike="noStrike" dirty="0">
                <a:solidFill>
                  <a:schemeClr val="bg1"/>
                </a:solidFill>
                <a:effectLst/>
                <a:latin typeface="American Typewriter" panose="02090604020004020304" pitchFamily="18" charset="77"/>
              </a:rPr>
              <a:t> is 0.34 and mean absolute error is 0.24</a:t>
            </a:r>
          </a:p>
          <a:p>
            <a:pPr algn="l">
              <a:buFont typeface="Arial" panose="020B0604020202020204" pitchFamily="34" charset="0"/>
              <a:buChar char="•"/>
            </a:pPr>
            <a:r>
              <a:rPr lang="en-IN" sz="1600" b="0" i="0" u="none" strike="noStrike" dirty="0">
                <a:solidFill>
                  <a:schemeClr val="bg1"/>
                </a:solidFill>
                <a:effectLst/>
                <a:latin typeface="American Typewriter" panose="02090604020004020304" pitchFamily="18" charset="77"/>
              </a:rPr>
              <a:t>Root mean squared error of model </a:t>
            </a:r>
            <a:r>
              <a:rPr lang="en-IN" sz="1600" b="1" i="0" u="none" strike="noStrike" dirty="0" err="1">
                <a:solidFill>
                  <a:schemeClr val="bg1"/>
                </a:solidFill>
                <a:effectLst/>
                <a:latin typeface="American Typewriter" panose="02090604020004020304" pitchFamily="18" charset="77"/>
              </a:rPr>
              <a:t>SlopeOne</a:t>
            </a:r>
            <a:r>
              <a:rPr lang="en-IN" sz="1600" b="0" i="0" u="none" strike="noStrike" dirty="0">
                <a:solidFill>
                  <a:schemeClr val="bg1"/>
                </a:solidFill>
                <a:effectLst/>
                <a:latin typeface="American Typewriter" panose="02090604020004020304" pitchFamily="18" charset="77"/>
              </a:rPr>
              <a:t> is 0.39 and mean absolute error is 0.27</a:t>
            </a:r>
          </a:p>
          <a:p>
            <a:pPr algn="l">
              <a:buFont typeface="Arial" panose="020B0604020202020204" pitchFamily="34" charset="0"/>
              <a:buChar char="•"/>
            </a:pPr>
            <a:r>
              <a:rPr lang="en-IN" sz="1600" b="1" i="0" u="none" strike="noStrike" dirty="0">
                <a:solidFill>
                  <a:schemeClr val="bg1"/>
                </a:solidFill>
                <a:effectLst/>
                <a:latin typeface="American Typewriter" panose="02090604020004020304" pitchFamily="18" charset="77"/>
              </a:rPr>
              <a:t>SVD++</a:t>
            </a:r>
            <a:r>
              <a:rPr lang="en-IN" sz="1600" b="0" i="0" u="none" strike="noStrike" dirty="0">
                <a:solidFill>
                  <a:schemeClr val="bg1"/>
                </a:solidFill>
                <a:effectLst/>
                <a:latin typeface="American Typewriter" panose="02090604020004020304" pitchFamily="18" charset="77"/>
              </a:rPr>
              <a:t> is the </a:t>
            </a:r>
            <a:r>
              <a:rPr lang="en-IN" sz="1600" b="1" i="0" u="none" strike="noStrike" dirty="0">
                <a:solidFill>
                  <a:schemeClr val="bg1"/>
                </a:solidFill>
                <a:effectLst/>
                <a:latin typeface="American Typewriter" panose="02090604020004020304" pitchFamily="18" charset="77"/>
              </a:rPr>
              <a:t>best recommendation model</a:t>
            </a:r>
            <a:r>
              <a:rPr lang="en-IN" sz="1600" b="0" i="0" u="none" strike="noStrike" dirty="0">
                <a:solidFill>
                  <a:schemeClr val="bg1"/>
                </a:solidFill>
                <a:effectLst/>
                <a:latin typeface="American Typewriter" panose="02090604020004020304" pitchFamily="18" charset="77"/>
              </a:rPr>
              <a:t> with root mean squared error of 0.30 and mean absolute error of 0.20</a:t>
            </a:r>
          </a:p>
        </p:txBody>
      </p:sp>
      <p:pic>
        <p:nvPicPr>
          <p:cNvPr id="7" name="Picture 6">
            <a:extLst>
              <a:ext uri="{FF2B5EF4-FFF2-40B4-BE49-F238E27FC236}">
                <a16:creationId xmlns:a16="http://schemas.microsoft.com/office/drawing/2014/main" id="{A7ACBF38-0F7D-C140-904C-5EF22A2F1621}"/>
              </a:ext>
            </a:extLst>
          </p:cNvPr>
          <p:cNvPicPr>
            <a:picLocks noChangeAspect="1"/>
          </p:cNvPicPr>
          <p:nvPr/>
        </p:nvPicPr>
        <p:blipFill>
          <a:blip r:embed="rId6"/>
          <a:stretch>
            <a:fillRect/>
          </a:stretch>
        </p:blipFill>
        <p:spPr>
          <a:xfrm>
            <a:off x="6590797" y="3429000"/>
            <a:ext cx="4783442" cy="2750298"/>
          </a:xfrm>
          <a:prstGeom prst="rect">
            <a:avLst/>
          </a:prstGeom>
        </p:spPr>
      </p:pic>
      <p:pic>
        <p:nvPicPr>
          <p:cNvPr id="10" name="Picture 9">
            <a:extLst>
              <a:ext uri="{FF2B5EF4-FFF2-40B4-BE49-F238E27FC236}">
                <a16:creationId xmlns:a16="http://schemas.microsoft.com/office/drawing/2014/main" id="{6BF632B0-9651-9D47-ACCD-AB0E3996D2E2}"/>
              </a:ext>
            </a:extLst>
          </p:cNvPr>
          <p:cNvPicPr>
            <a:picLocks noChangeAspect="1"/>
          </p:cNvPicPr>
          <p:nvPr/>
        </p:nvPicPr>
        <p:blipFill>
          <a:blip r:embed="rId7"/>
          <a:stretch>
            <a:fillRect/>
          </a:stretch>
        </p:blipFill>
        <p:spPr>
          <a:xfrm>
            <a:off x="1576556" y="3423007"/>
            <a:ext cx="4355621" cy="2756291"/>
          </a:xfrm>
          <a:prstGeom prst="rect">
            <a:avLst/>
          </a:prstGeom>
        </p:spPr>
      </p:pic>
    </p:spTree>
    <p:extLst>
      <p:ext uri="{BB962C8B-B14F-4D97-AF65-F5344CB8AC3E}">
        <p14:creationId xmlns:p14="http://schemas.microsoft.com/office/powerpoint/2010/main" val="731447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345887" y="3429000"/>
            <a:ext cx="5500225" cy="769441"/>
          </a:xfrm>
          <a:prstGeom prst="rect">
            <a:avLst/>
          </a:prstGeom>
        </p:spPr>
        <p:txBody>
          <a:bodyPr wrap="none">
            <a:spAutoFit/>
          </a:bodyPr>
          <a:lstStyle/>
          <a:p>
            <a:pPr algn="ctr"/>
            <a:r>
              <a:rPr lang="en-US" sz="4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BUSINESS PROBLEM</a:t>
            </a:r>
            <a:endParaRPr lang="en-LT" sz="44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5" name="Graphic 4" descr="Questions">
            <a:extLst>
              <a:ext uri="{FF2B5EF4-FFF2-40B4-BE49-F238E27FC236}">
                <a16:creationId xmlns:a16="http://schemas.microsoft.com/office/drawing/2014/main" id="{49187918-45CE-DF43-8B4A-1D38CB10EC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8917" y="611632"/>
            <a:ext cx="2713444" cy="2713444"/>
          </a:xfrm>
          <a:prstGeom prst="rect">
            <a:avLst/>
          </a:prstGeom>
        </p:spPr>
      </p:pic>
      <p:pic>
        <p:nvPicPr>
          <p:cNvPr id="6" name="Graphic 5" descr="Group brainstorm">
            <a:extLst>
              <a:ext uri="{FF2B5EF4-FFF2-40B4-BE49-F238E27FC236}">
                <a16:creationId xmlns:a16="http://schemas.microsoft.com/office/drawing/2014/main" id="{556EB688-51FE-D74B-BA23-D4AF043785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5262" y="4069216"/>
            <a:ext cx="1854198" cy="1854198"/>
          </a:xfrm>
          <a:prstGeom prst="rect">
            <a:avLst/>
          </a:prstGeom>
        </p:spPr>
      </p:pic>
    </p:spTree>
    <p:extLst>
      <p:ext uri="{BB962C8B-B14F-4D97-AF65-F5344CB8AC3E}">
        <p14:creationId xmlns:p14="http://schemas.microsoft.com/office/powerpoint/2010/main" val="97523264"/>
      </p:ext>
    </p:extLst>
  </p:cSld>
  <p:clrMapOvr>
    <a:masterClrMapping/>
  </p:clrMapOvr>
  <p:transition spd="slow" advTm="0"/>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23083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USER BASED RECOMMENDATION SYSYEM</a:t>
            </a: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4233260585"/>
      </p:ext>
    </p:extLst>
  </p:cSld>
  <p:clrMapOvr>
    <a:masterClrMapping/>
  </p:clrMapOvr>
  <p:transition spd="slow" advTm="0"/>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3" y="-373764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601547" y="157538"/>
            <a:ext cx="1098890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USER BASED RECOMMENDATION SYSYEM</a:t>
            </a:r>
          </a:p>
        </p:txBody>
      </p:sp>
      <p:sp>
        <p:nvSpPr>
          <p:cNvPr id="3" name="TextBox 2">
            <a:extLst>
              <a:ext uri="{FF2B5EF4-FFF2-40B4-BE49-F238E27FC236}">
                <a16:creationId xmlns:a16="http://schemas.microsoft.com/office/drawing/2014/main" id="{59B7F6F7-E772-EE49-9166-CDEEAD2AF0C9}"/>
              </a:ext>
            </a:extLst>
          </p:cNvPr>
          <p:cNvSpPr txBox="1"/>
          <p:nvPr/>
        </p:nvSpPr>
        <p:spPr>
          <a:xfrm>
            <a:off x="757400" y="973696"/>
            <a:ext cx="10616839" cy="3046988"/>
          </a:xfrm>
          <a:prstGeom prst="rect">
            <a:avLst/>
          </a:prstGeom>
          <a:noFill/>
        </p:spPr>
        <p:txBody>
          <a:bodyPr wrap="square" rtlCol="0">
            <a:spAutoFit/>
          </a:bodyPr>
          <a:lstStyle/>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Recommender systems have a problem known as user cold-start, in which it is hard to provide personalized recommendations for users with none or a very few number of consumed items, due to the lack of information to model their preferences. For this reason, we are keeping in the dataset only users with at least 100 interactions.</a:t>
            </a:r>
          </a:p>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Creating an object of label encoder.</a:t>
            </a:r>
          </a:p>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Creating a sparse pivot table with users in rows and items in columns.</a:t>
            </a:r>
          </a:p>
          <a:p>
            <a:pPr>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Singular Value Decomposition</a:t>
            </a:r>
          </a:p>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After the factorization, we try to to reconstruct the original matrix by multiplying its factors. The resulting matrix is not sparse any more. It was generated predictions for items the user have not yet interaction, which we will exploit for recommendations.</a:t>
            </a:r>
          </a:p>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Converting the reconstructed matrix back to a Pandas </a:t>
            </a:r>
            <a:r>
              <a:rPr lang="en-IN" sz="1600" i="0" u="none" strike="noStrike" dirty="0" err="1">
                <a:solidFill>
                  <a:schemeClr val="bg1"/>
                </a:solidFill>
                <a:effectLst/>
                <a:latin typeface="American Typewriter" panose="02090604020004020304" pitchFamily="18" charset="77"/>
              </a:rPr>
              <a:t>dataframe</a:t>
            </a:r>
            <a:endParaRPr lang="en-IN" sz="1600" i="0" u="none" strike="noStrike" dirty="0">
              <a:solidFill>
                <a:schemeClr val="bg1"/>
              </a:solidFill>
              <a:effectLst/>
              <a:latin typeface="American Typewriter" panose="02090604020004020304" pitchFamily="18" charset="77"/>
            </a:endParaRPr>
          </a:p>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 </a:t>
            </a:r>
            <a:r>
              <a:rPr lang="en-IN" sz="1600" i="0" u="none" strike="noStrike" dirty="0" err="1">
                <a:solidFill>
                  <a:schemeClr val="bg1"/>
                </a:solidFill>
                <a:effectLst/>
                <a:latin typeface="American Typewriter" panose="02090604020004020304" pitchFamily="18" charset="77"/>
              </a:rPr>
              <a:t>CFRecommender</a:t>
            </a:r>
            <a:r>
              <a:rPr lang="en-IN" sz="1600" dirty="0">
                <a:solidFill>
                  <a:schemeClr val="bg1"/>
                </a:solidFill>
                <a:latin typeface="American Typewriter" panose="02090604020004020304" pitchFamily="18" charset="77"/>
              </a:rPr>
              <a:t> : </a:t>
            </a:r>
            <a:r>
              <a:rPr lang="en-IN" sz="1600" i="0" u="none" strike="noStrike" dirty="0">
                <a:solidFill>
                  <a:schemeClr val="bg1"/>
                </a:solidFill>
                <a:effectLst/>
                <a:latin typeface="American Typewriter" panose="02090604020004020304" pitchFamily="18" charset="77"/>
              </a:rPr>
              <a:t>This class is used to recommend book using SVD(Singular value decomposition)</a:t>
            </a:r>
          </a:p>
        </p:txBody>
      </p:sp>
      <p:pic>
        <p:nvPicPr>
          <p:cNvPr id="5" name="Picture 4">
            <a:extLst>
              <a:ext uri="{FF2B5EF4-FFF2-40B4-BE49-F238E27FC236}">
                <a16:creationId xmlns:a16="http://schemas.microsoft.com/office/drawing/2014/main" id="{97E4202A-53D4-7D40-B1E4-168BE27CC27F}"/>
              </a:ext>
            </a:extLst>
          </p:cNvPr>
          <p:cNvPicPr>
            <a:picLocks noChangeAspect="1"/>
          </p:cNvPicPr>
          <p:nvPr/>
        </p:nvPicPr>
        <p:blipFill>
          <a:blip r:embed="rId6"/>
          <a:stretch>
            <a:fillRect/>
          </a:stretch>
        </p:blipFill>
        <p:spPr>
          <a:xfrm>
            <a:off x="914400" y="4182736"/>
            <a:ext cx="5181600" cy="1532445"/>
          </a:xfrm>
          <a:prstGeom prst="rect">
            <a:avLst/>
          </a:prstGeom>
        </p:spPr>
      </p:pic>
      <p:pic>
        <p:nvPicPr>
          <p:cNvPr id="9" name="Picture 8">
            <a:extLst>
              <a:ext uri="{FF2B5EF4-FFF2-40B4-BE49-F238E27FC236}">
                <a16:creationId xmlns:a16="http://schemas.microsoft.com/office/drawing/2014/main" id="{7AE8F82D-EF56-E14D-9863-26AD48131813}"/>
              </a:ext>
            </a:extLst>
          </p:cNvPr>
          <p:cNvPicPr>
            <a:picLocks noChangeAspect="1"/>
          </p:cNvPicPr>
          <p:nvPr/>
        </p:nvPicPr>
        <p:blipFill>
          <a:blip r:embed="rId7"/>
          <a:stretch>
            <a:fillRect/>
          </a:stretch>
        </p:blipFill>
        <p:spPr>
          <a:xfrm>
            <a:off x="6276303" y="4414160"/>
            <a:ext cx="4300467" cy="1050557"/>
          </a:xfrm>
          <a:prstGeom prst="rect">
            <a:avLst/>
          </a:prstGeom>
        </p:spPr>
      </p:pic>
    </p:spTree>
    <p:extLst>
      <p:ext uri="{BB962C8B-B14F-4D97-AF65-F5344CB8AC3E}">
        <p14:creationId xmlns:p14="http://schemas.microsoft.com/office/powerpoint/2010/main" val="16879456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USER BASED MODEL EVALUATION</a:t>
            </a: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1530288812"/>
      </p:ext>
    </p:extLst>
  </p:cSld>
  <p:clrMapOvr>
    <a:masterClrMapping/>
  </p:clrMapOvr>
  <p:transition spd="slow" advTm="0"/>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3" y="-373764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606630" y="157538"/>
            <a:ext cx="8978740"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USER BASED MODEL EVALUATION</a:t>
            </a:r>
          </a:p>
        </p:txBody>
      </p:sp>
      <p:sp>
        <p:nvSpPr>
          <p:cNvPr id="3" name="TextBox 2">
            <a:extLst>
              <a:ext uri="{FF2B5EF4-FFF2-40B4-BE49-F238E27FC236}">
                <a16:creationId xmlns:a16="http://schemas.microsoft.com/office/drawing/2014/main" id="{59B7F6F7-E772-EE49-9166-CDEEAD2AF0C9}"/>
              </a:ext>
            </a:extLst>
          </p:cNvPr>
          <p:cNvSpPr txBox="1"/>
          <p:nvPr/>
        </p:nvSpPr>
        <p:spPr>
          <a:xfrm>
            <a:off x="757400" y="973696"/>
            <a:ext cx="10616839" cy="3539430"/>
          </a:xfrm>
          <a:prstGeom prst="rect">
            <a:avLst/>
          </a:prstGeom>
          <a:noFill/>
        </p:spPr>
        <p:txBody>
          <a:bodyPr wrap="square" rtlCol="0">
            <a:spAutoFit/>
          </a:bodyPr>
          <a:lstStyle/>
          <a:p>
            <a:pPr algn="l"/>
            <a:r>
              <a:rPr lang="en-IN" sz="1600" i="0" u="none" strike="noStrike" dirty="0">
                <a:solidFill>
                  <a:schemeClr val="bg1"/>
                </a:solidFill>
                <a:effectLst/>
                <a:latin typeface="American Typewriter" panose="02090604020004020304" pitchFamily="18" charset="77"/>
              </a:rPr>
              <a:t>In Recommender Systems, there are a set metrics commonly used for evaluation. We choose to work with Top-N accuracy metrics, which evaluates the accuracy of the top recommendations provided to a user, comparing to the items the user has actually interacted in test set.</a:t>
            </a:r>
          </a:p>
          <a:p>
            <a:pPr algn="l"/>
            <a:endParaRPr lang="en-IN" sz="1600" i="0" u="none" strike="noStrike" dirty="0">
              <a:solidFill>
                <a:schemeClr val="bg1"/>
              </a:solidFill>
              <a:effectLst/>
              <a:latin typeface="American Typewriter" panose="02090604020004020304" pitchFamily="18" charset="77"/>
            </a:endParaRPr>
          </a:p>
          <a:p>
            <a:pPr algn="l"/>
            <a:r>
              <a:rPr lang="en-IN" sz="1600" i="0" u="none" strike="noStrike" dirty="0">
                <a:solidFill>
                  <a:schemeClr val="bg1"/>
                </a:solidFill>
                <a:effectLst/>
                <a:latin typeface="American Typewriter" panose="02090604020004020304" pitchFamily="18" charset="77"/>
              </a:rPr>
              <a:t>This evaluation method works as follows:</a:t>
            </a:r>
          </a:p>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For each user</a:t>
            </a:r>
          </a:p>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For each item the user has interacted in test set</a:t>
            </a:r>
          </a:p>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Sample 100 other items the user has never interacted.</a:t>
            </a:r>
          </a:p>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Ask the recommender model to produce a ranked list of recommended items, from a set composed of one interacted item and the 100 non-interacted items</a:t>
            </a:r>
          </a:p>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Compute the Top-N accuracy metrics for this user and interacted item from the recommendations ranked list</a:t>
            </a:r>
          </a:p>
          <a:p>
            <a:pPr algn="l">
              <a:buFont typeface="Arial" panose="020B0604020202020204" pitchFamily="34" charset="0"/>
              <a:buChar char="•"/>
            </a:pPr>
            <a:r>
              <a:rPr lang="en-IN" sz="1600" i="0" u="none" strike="noStrike" dirty="0">
                <a:solidFill>
                  <a:schemeClr val="bg1"/>
                </a:solidFill>
                <a:effectLst/>
                <a:latin typeface="American Typewriter" panose="02090604020004020304" pitchFamily="18" charset="77"/>
              </a:rPr>
              <a:t>Aggregate the global Top-N accuracy metrics</a:t>
            </a:r>
          </a:p>
          <a:p>
            <a:pPr algn="l">
              <a:buFont typeface="Arial" panose="020B0604020202020204" pitchFamily="34" charset="0"/>
              <a:buChar char="•"/>
            </a:pPr>
            <a:endParaRPr lang="en-IN" sz="1600" i="0" u="none" strike="noStrike" dirty="0">
              <a:solidFill>
                <a:schemeClr val="bg1"/>
              </a:solidFill>
              <a:effectLst/>
              <a:latin typeface="American Typewriter" panose="02090604020004020304" pitchFamily="18" charset="77"/>
            </a:endParaRPr>
          </a:p>
        </p:txBody>
      </p:sp>
      <p:pic>
        <p:nvPicPr>
          <p:cNvPr id="7" name="Picture 6">
            <a:extLst>
              <a:ext uri="{FF2B5EF4-FFF2-40B4-BE49-F238E27FC236}">
                <a16:creationId xmlns:a16="http://schemas.microsoft.com/office/drawing/2014/main" id="{E71A7453-6D7C-A14D-8765-6FFC3327D89A}"/>
              </a:ext>
            </a:extLst>
          </p:cNvPr>
          <p:cNvPicPr>
            <a:picLocks noChangeAspect="1"/>
          </p:cNvPicPr>
          <p:nvPr/>
        </p:nvPicPr>
        <p:blipFill>
          <a:blip r:embed="rId6"/>
          <a:stretch>
            <a:fillRect/>
          </a:stretch>
        </p:blipFill>
        <p:spPr>
          <a:xfrm>
            <a:off x="5439194" y="3893513"/>
            <a:ext cx="4812018" cy="2440056"/>
          </a:xfrm>
          <a:prstGeom prst="rect">
            <a:avLst/>
          </a:prstGeom>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298CB2E0-2799-E34F-AAFC-50A6283080BA}"/>
                  </a:ext>
                </a:extLst>
              </p:cNvPr>
              <p:cNvGraphicFramePr>
                <a:graphicFrameLocks noChangeAspect="1"/>
              </p:cNvGraphicFramePr>
              <p:nvPr>
                <p:extLst>
                  <p:ext uri="{D42A27DB-BD31-4B8C-83A1-F6EECF244321}">
                    <p14:modId xmlns:p14="http://schemas.microsoft.com/office/powerpoint/2010/main" val="2766707939"/>
                  </p:ext>
                </p:extLst>
              </p:nvPr>
            </p:nvGraphicFramePr>
            <p:xfrm>
              <a:off x="10411068" y="5776680"/>
              <a:ext cx="1642279" cy="923782"/>
            </p:xfrm>
            <a:graphic>
              <a:graphicData uri="http://schemas.microsoft.com/office/powerpoint/2016/slidezoom">
                <pslz:sldZm>
                  <pslz:sldZmObj sldId="302" cId="1059864256">
                    <pslz:zmPr id="{955A3D79-F9BC-274E-8839-BBC72BD098DC}" returnToParent="0" transitionDur="1000" showBg="0">
                      <p166:blipFill xmlns:p166="http://schemas.microsoft.com/office/powerpoint/2016/6/main">
                        <a:blip r:embed="rId7"/>
                        <a:stretch>
                          <a:fillRect/>
                        </a:stretch>
                      </p166:blipFill>
                      <p166:spPr xmlns:p166="http://schemas.microsoft.com/office/powerpoint/2016/6/main">
                        <a:xfrm>
                          <a:off x="0" y="0"/>
                          <a:ext cx="1642279" cy="923782"/>
                        </a:xfrm>
                        <a:prstGeom prst="rect">
                          <a:avLst/>
                        </a:prstGeom>
                      </p166:spPr>
                    </pslz:zmPr>
                  </pslz:sldZmObj>
                </pslz:sldZm>
              </a:graphicData>
            </a:graphic>
          </p:graphicFrame>
        </mc:Choice>
        <mc:Fallback xmlns="">
          <p:pic>
            <p:nvPicPr>
              <p:cNvPr id="10" name="Slide Zoom 9">
                <a:hlinkClick r:id="rId8" action="ppaction://hlinksldjump"/>
                <a:extLst>
                  <a:ext uri="{FF2B5EF4-FFF2-40B4-BE49-F238E27FC236}">
                    <a16:creationId xmlns:a16="http://schemas.microsoft.com/office/drawing/2014/main" id="{298CB2E0-2799-E34F-AAFC-50A6283080BA}"/>
                  </a:ext>
                </a:extLst>
              </p:cNvPr>
              <p:cNvPicPr>
                <a:picLocks noGrp="1" noRot="1" noChangeAspect="1" noMove="1" noResize="1" noEditPoints="1" noAdjustHandles="1" noChangeArrowheads="1" noChangeShapeType="1"/>
              </p:cNvPicPr>
              <p:nvPr/>
            </p:nvPicPr>
            <p:blipFill>
              <a:blip r:embed="rId9"/>
              <a:stretch>
                <a:fillRect/>
              </a:stretch>
            </p:blipFill>
            <p:spPr>
              <a:xfrm>
                <a:off x="10411068" y="5776680"/>
                <a:ext cx="1642279" cy="923782"/>
              </a:xfrm>
              <a:prstGeom prst="rect">
                <a:avLst/>
              </a:prstGeom>
            </p:spPr>
          </p:pic>
        </mc:Fallback>
      </mc:AlternateContent>
    </p:spTree>
    <p:extLst>
      <p:ext uri="{BB962C8B-B14F-4D97-AF65-F5344CB8AC3E}">
        <p14:creationId xmlns:p14="http://schemas.microsoft.com/office/powerpoint/2010/main" val="4164319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3" y="-373764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606629" y="428899"/>
            <a:ext cx="8978740"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USER BASED MODEL EVALUATION</a:t>
            </a:r>
          </a:p>
        </p:txBody>
      </p:sp>
      <p:sp>
        <p:nvSpPr>
          <p:cNvPr id="3" name="TextBox 2">
            <a:extLst>
              <a:ext uri="{FF2B5EF4-FFF2-40B4-BE49-F238E27FC236}">
                <a16:creationId xmlns:a16="http://schemas.microsoft.com/office/drawing/2014/main" id="{59B7F6F7-E772-EE49-9166-CDEEAD2AF0C9}"/>
              </a:ext>
            </a:extLst>
          </p:cNvPr>
          <p:cNvSpPr txBox="1"/>
          <p:nvPr/>
        </p:nvSpPr>
        <p:spPr>
          <a:xfrm>
            <a:off x="787580" y="2428341"/>
            <a:ext cx="10616839" cy="2862322"/>
          </a:xfrm>
          <a:prstGeom prst="rect">
            <a:avLst/>
          </a:prstGeom>
          <a:noFill/>
        </p:spPr>
        <p:txBody>
          <a:bodyPr wrap="square" rtlCol="0">
            <a:spAutoFit/>
          </a:bodyPr>
          <a:lstStyle/>
          <a:p>
            <a:pPr algn="l">
              <a:buFont typeface="Arial" panose="020B0604020202020204" pitchFamily="34" charset="0"/>
              <a:buChar char="•"/>
            </a:pPr>
            <a:r>
              <a:rPr lang="en-IN" i="0" u="none" strike="noStrike" dirty="0">
                <a:solidFill>
                  <a:schemeClr val="bg1"/>
                </a:solidFill>
                <a:effectLst/>
                <a:latin typeface="American Typewriter" panose="02090604020004020304" pitchFamily="18" charset="77"/>
              </a:rPr>
              <a:t>First We got insights that the majority of users did not rate the books. Also majority of the books were rated 8/10.</a:t>
            </a:r>
          </a:p>
          <a:p>
            <a:pPr algn="l">
              <a:buFont typeface="Arial" panose="020B0604020202020204" pitchFamily="34" charset="0"/>
              <a:buChar char="•"/>
            </a:pPr>
            <a:r>
              <a:rPr lang="en-IN" i="0" u="none" strike="noStrike" dirty="0">
                <a:solidFill>
                  <a:schemeClr val="bg1"/>
                </a:solidFill>
                <a:effectLst/>
                <a:latin typeface="American Typewriter" panose="02090604020004020304" pitchFamily="18" charset="77"/>
              </a:rPr>
              <a:t>The majority of the readers were in the age group of 20-45.</a:t>
            </a:r>
          </a:p>
          <a:p>
            <a:pPr algn="l">
              <a:buFont typeface="Arial" panose="020B0604020202020204" pitchFamily="34" charset="0"/>
              <a:buChar char="•"/>
            </a:pPr>
            <a:r>
              <a:rPr lang="en-IN" i="0" u="none" strike="noStrike" dirty="0">
                <a:solidFill>
                  <a:schemeClr val="bg1"/>
                </a:solidFill>
                <a:effectLst/>
                <a:latin typeface="American Typewriter" panose="02090604020004020304" pitchFamily="18" charset="77"/>
              </a:rPr>
              <a:t>We saw an exponential increase in the publication of books after the year 1950.</a:t>
            </a:r>
          </a:p>
          <a:p>
            <a:pPr algn="l">
              <a:buFont typeface="Arial" panose="020B0604020202020204" pitchFamily="34" charset="0"/>
              <a:buChar char="•"/>
            </a:pPr>
            <a:r>
              <a:rPr lang="en-IN" i="1" u="none" strike="noStrike" dirty="0">
                <a:solidFill>
                  <a:schemeClr val="bg1"/>
                </a:solidFill>
                <a:effectLst/>
                <a:latin typeface="American Typewriter" panose="02090604020004020304" pitchFamily="18" charset="77"/>
              </a:rPr>
              <a:t>Agatha christie, and William Shakespeare</a:t>
            </a:r>
            <a:r>
              <a:rPr lang="en-IN" i="0" u="none" strike="noStrike" dirty="0">
                <a:solidFill>
                  <a:schemeClr val="bg1"/>
                </a:solidFill>
                <a:effectLst/>
                <a:latin typeface="American Typewriter" panose="02090604020004020304" pitchFamily="18" charset="77"/>
              </a:rPr>
              <a:t> wrote the maximum no. of books.</a:t>
            </a:r>
          </a:p>
          <a:p>
            <a:pPr algn="l">
              <a:buFont typeface="Arial" panose="020B0604020202020204" pitchFamily="34" charset="0"/>
              <a:buChar char="•"/>
            </a:pPr>
            <a:r>
              <a:rPr lang="en-IN" i="0" u="none" strike="noStrike" dirty="0">
                <a:solidFill>
                  <a:schemeClr val="bg1"/>
                </a:solidFill>
                <a:effectLst/>
                <a:latin typeface="American Typewriter" panose="02090604020004020304" pitchFamily="18" charset="77"/>
              </a:rPr>
              <a:t>And the maximum books were from the publication house Harlequin and Silhouette.</a:t>
            </a:r>
          </a:p>
          <a:p>
            <a:pPr algn="l">
              <a:buFont typeface="Arial" panose="020B0604020202020204" pitchFamily="34" charset="0"/>
              <a:buChar char="•"/>
            </a:pPr>
            <a:r>
              <a:rPr lang="en-IN" i="0" u="none" strike="noStrike" dirty="0">
                <a:solidFill>
                  <a:schemeClr val="bg1"/>
                </a:solidFill>
                <a:effectLst/>
                <a:latin typeface="American Typewriter" panose="02090604020004020304" pitchFamily="18" charset="77"/>
              </a:rPr>
              <a:t>Harry Potter authored by J K Rowling had got the best average ratings followed by To Kill a Mockingbird and The Da Vinci Code.</a:t>
            </a:r>
          </a:p>
          <a:p>
            <a:pPr algn="l">
              <a:buFont typeface="Arial" panose="020B0604020202020204" pitchFamily="34" charset="0"/>
              <a:buChar char="•"/>
            </a:pPr>
            <a:r>
              <a:rPr lang="en-IN" i="0" u="none" strike="noStrike" dirty="0">
                <a:solidFill>
                  <a:schemeClr val="bg1"/>
                </a:solidFill>
                <a:effectLst/>
                <a:latin typeface="American Typewriter" panose="02090604020004020304" pitchFamily="18" charset="77"/>
              </a:rPr>
              <a:t>Finally, we evaluated our models using recall at @5 and recall @10 where we got the value to be 81%.</a:t>
            </a:r>
          </a:p>
        </p:txBody>
      </p:sp>
      <p:sp>
        <p:nvSpPr>
          <p:cNvPr id="10" name="TextBox 9">
            <a:extLst>
              <a:ext uri="{FF2B5EF4-FFF2-40B4-BE49-F238E27FC236}">
                <a16:creationId xmlns:a16="http://schemas.microsoft.com/office/drawing/2014/main" id="{9EB99CA5-E517-FF49-9B48-D97378F44648}"/>
              </a:ext>
            </a:extLst>
          </p:cNvPr>
          <p:cNvSpPr txBox="1"/>
          <p:nvPr/>
        </p:nvSpPr>
        <p:spPr>
          <a:xfrm>
            <a:off x="2331473" y="1599632"/>
            <a:ext cx="7529052"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CONCLUSION</a:t>
            </a:r>
          </a:p>
        </p:txBody>
      </p:sp>
    </p:spTree>
    <p:extLst>
      <p:ext uri="{BB962C8B-B14F-4D97-AF65-F5344CB8AC3E}">
        <p14:creationId xmlns:p14="http://schemas.microsoft.com/office/powerpoint/2010/main" val="1059864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DEPLOYMENT</a:t>
            </a: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912529829"/>
      </p:ext>
    </p:extLst>
  </p:cSld>
  <p:clrMapOvr>
    <a:masterClrMapping/>
  </p:clrMapOvr>
  <p:transition spd="slow" advTm="0"/>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3" y="-373764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3230475" y="157538"/>
            <a:ext cx="5731057"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DEPLOYMENT</a:t>
            </a:r>
          </a:p>
        </p:txBody>
      </p:sp>
      <p:sp>
        <p:nvSpPr>
          <p:cNvPr id="11" name="TextBox 10">
            <a:extLst>
              <a:ext uri="{FF2B5EF4-FFF2-40B4-BE49-F238E27FC236}">
                <a16:creationId xmlns:a16="http://schemas.microsoft.com/office/drawing/2014/main" id="{B0B3FC15-79CB-6144-9E05-A513D2199C20}"/>
              </a:ext>
            </a:extLst>
          </p:cNvPr>
          <p:cNvSpPr txBox="1"/>
          <p:nvPr/>
        </p:nvSpPr>
        <p:spPr>
          <a:xfrm>
            <a:off x="718205" y="1777194"/>
            <a:ext cx="10616839" cy="646331"/>
          </a:xfrm>
          <a:prstGeom prst="rect">
            <a:avLst/>
          </a:prstGeom>
          <a:noFill/>
        </p:spPr>
        <p:txBody>
          <a:bodyPr wrap="square" rtlCol="0">
            <a:spAutoFit/>
          </a:bodyPr>
          <a:lstStyle/>
          <a:p>
            <a:pPr algn="l">
              <a:buFont typeface="Arial" panose="020B0604020202020204" pitchFamily="34" charset="0"/>
              <a:buChar char="•"/>
            </a:pPr>
            <a:r>
              <a:rPr lang="en-IN" i="0" u="none" strike="noStrike" dirty="0">
                <a:solidFill>
                  <a:schemeClr val="bg1"/>
                </a:solidFill>
                <a:effectLst/>
                <a:latin typeface="American Typewriter" panose="02090604020004020304" pitchFamily="18" charset="77"/>
                <a:hlinkClick r:id="rId6"/>
              </a:rPr>
              <a:t>https://github.com/Praveen-collab-analyst/PERSONAL_BOOK_RECOMMENDATION_SYSTEM</a:t>
            </a:r>
            <a:endParaRPr lang="en-IN" i="0" u="none" strike="noStrike" dirty="0">
              <a:solidFill>
                <a:schemeClr val="bg1"/>
              </a:solidFill>
              <a:effectLst/>
              <a:latin typeface="American Typewriter" panose="02090604020004020304" pitchFamily="18" charset="77"/>
            </a:endParaRPr>
          </a:p>
          <a:p>
            <a:pPr algn="l"/>
            <a:endParaRPr lang="en-IN" dirty="0">
              <a:solidFill>
                <a:schemeClr val="bg1"/>
              </a:solidFill>
              <a:latin typeface="American Typewriter" panose="02090604020004020304" pitchFamily="18" charset="77"/>
            </a:endParaRPr>
          </a:p>
        </p:txBody>
      </p:sp>
      <p:pic>
        <p:nvPicPr>
          <p:cNvPr id="12" name="Picture 11">
            <a:extLst>
              <a:ext uri="{FF2B5EF4-FFF2-40B4-BE49-F238E27FC236}">
                <a16:creationId xmlns:a16="http://schemas.microsoft.com/office/drawing/2014/main" id="{71261FFA-4D73-4248-9C6F-35F8893FCD59}"/>
              </a:ext>
            </a:extLst>
          </p:cNvPr>
          <p:cNvPicPr>
            <a:picLocks noChangeAspect="1"/>
          </p:cNvPicPr>
          <p:nvPr/>
        </p:nvPicPr>
        <p:blipFill>
          <a:blip r:embed="rId7"/>
          <a:stretch>
            <a:fillRect/>
          </a:stretch>
        </p:blipFill>
        <p:spPr>
          <a:xfrm>
            <a:off x="883714" y="2246279"/>
            <a:ext cx="3635333" cy="2365442"/>
          </a:xfrm>
          <a:prstGeom prst="rect">
            <a:avLst/>
          </a:prstGeom>
        </p:spPr>
      </p:pic>
      <p:pic>
        <p:nvPicPr>
          <p:cNvPr id="13" name="Picture 12">
            <a:extLst>
              <a:ext uri="{FF2B5EF4-FFF2-40B4-BE49-F238E27FC236}">
                <a16:creationId xmlns:a16="http://schemas.microsoft.com/office/drawing/2014/main" id="{1E4BE924-ECEC-6A4E-94AA-DB7C5F9E3096}"/>
              </a:ext>
            </a:extLst>
          </p:cNvPr>
          <p:cNvPicPr>
            <a:picLocks noChangeAspect="1"/>
          </p:cNvPicPr>
          <p:nvPr/>
        </p:nvPicPr>
        <p:blipFill>
          <a:blip r:embed="rId8"/>
          <a:stretch>
            <a:fillRect/>
          </a:stretch>
        </p:blipFill>
        <p:spPr>
          <a:xfrm>
            <a:off x="4684556" y="2574921"/>
            <a:ext cx="3522967" cy="1708157"/>
          </a:xfrm>
          <a:prstGeom prst="rect">
            <a:avLst/>
          </a:prstGeom>
        </p:spPr>
      </p:pic>
      <p:pic>
        <p:nvPicPr>
          <p:cNvPr id="14" name="Picture 13">
            <a:extLst>
              <a:ext uri="{FF2B5EF4-FFF2-40B4-BE49-F238E27FC236}">
                <a16:creationId xmlns:a16="http://schemas.microsoft.com/office/drawing/2014/main" id="{38A0A972-D1B6-7040-8143-739EA33E27A1}"/>
              </a:ext>
            </a:extLst>
          </p:cNvPr>
          <p:cNvPicPr>
            <a:picLocks noChangeAspect="1"/>
          </p:cNvPicPr>
          <p:nvPr/>
        </p:nvPicPr>
        <p:blipFill>
          <a:blip r:embed="rId9"/>
          <a:stretch>
            <a:fillRect/>
          </a:stretch>
        </p:blipFill>
        <p:spPr>
          <a:xfrm>
            <a:off x="8388260" y="2246279"/>
            <a:ext cx="2781276" cy="2236063"/>
          </a:xfrm>
          <a:prstGeom prst="rect">
            <a:avLst/>
          </a:prstGeom>
        </p:spPr>
      </p:pic>
    </p:spTree>
    <p:extLst>
      <p:ext uri="{BB962C8B-B14F-4D97-AF65-F5344CB8AC3E}">
        <p14:creationId xmlns:p14="http://schemas.microsoft.com/office/powerpoint/2010/main" val="22338871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THANK YOU</a:t>
            </a:r>
          </a:p>
        </p:txBody>
      </p:sp>
      <p:pic>
        <p:nvPicPr>
          <p:cNvPr id="5" name="Graphic 4" descr="Grain">
            <a:extLst>
              <a:ext uri="{FF2B5EF4-FFF2-40B4-BE49-F238E27FC236}">
                <a16:creationId xmlns:a16="http://schemas.microsoft.com/office/drawing/2014/main" id="{5014098B-F18E-334B-8DE7-59274491B2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3960" y="516193"/>
            <a:ext cx="3311013" cy="3311013"/>
          </a:xfrm>
          <a:prstGeom prst="rect">
            <a:avLst/>
          </a:prstGeom>
        </p:spPr>
      </p:pic>
    </p:spTree>
    <p:extLst>
      <p:ext uri="{BB962C8B-B14F-4D97-AF65-F5344CB8AC3E}">
        <p14:creationId xmlns:p14="http://schemas.microsoft.com/office/powerpoint/2010/main" val="1421059239"/>
      </p:ext>
    </p:extLst>
  </p:cSld>
  <p:clrMapOvr>
    <a:masterClrMapping/>
  </p:clrMapOvr>
  <p:transition spd="slow" advTm="0"/>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3" y="-373764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3" name="TextBox 2">
            <a:extLst>
              <a:ext uri="{FF2B5EF4-FFF2-40B4-BE49-F238E27FC236}">
                <a16:creationId xmlns:a16="http://schemas.microsoft.com/office/drawing/2014/main" id="{59B7F6F7-E772-EE49-9166-CDEEAD2AF0C9}"/>
              </a:ext>
            </a:extLst>
          </p:cNvPr>
          <p:cNvSpPr txBox="1"/>
          <p:nvPr/>
        </p:nvSpPr>
        <p:spPr>
          <a:xfrm>
            <a:off x="337900" y="3045758"/>
            <a:ext cx="10616839" cy="1015663"/>
          </a:xfrm>
          <a:prstGeom prst="rect">
            <a:avLst/>
          </a:prstGeom>
          <a:noFill/>
        </p:spPr>
        <p:txBody>
          <a:bodyPr wrap="square" rtlCol="0">
            <a:spAutoFit/>
          </a:bodyPr>
          <a:lstStyle/>
          <a:p>
            <a:pPr algn="ctr"/>
            <a:r>
              <a:rPr lang="en-IN" sz="6000" i="0" u="none" strike="noStrike" dirty="0">
                <a:solidFill>
                  <a:schemeClr val="bg1"/>
                </a:solidFill>
                <a:effectLst/>
                <a:latin typeface="Georgia" panose="02040502050405020303" pitchFamily="18" charset="0"/>
              </a:rPr>
              <a:t>THANK </a:t>
            </a:r>
            <a:r>
              <a:rPr lang="en-IN" sz="6000" i="0" u="none" strike="noStrike">
                <a:solidFill>
                  <a:schemeClr val="bg1"/>
                </a:solidFill>
                <a:effectLst/>
                <a:latin typeface="Georgia" panose="02040502050405020303" pitchFamily="18" charset="0"/>
              </a:rPr>
              <a:t>YOU </a:t>
            </a:r>
            <a:endParaRPr lang="en-IN" sz="6000" i="0" u="none" strike="noStrike" dirty="0">
              <a:solidFill>
                <a:schemeClr val="bg1"/>
              </a:solidFill>
              <a:effectLst/>
              <a:latin typeface="Georgia" panose="02040502050405020303" pitchFamily="18" charset="0"/>
            </a:endParaRPr>
          </a:p>
        </p:txBody>
      </p:sp>
      <p:pic>
        <p:nvPicPr>
          <p:cNvPr id="9" name="Graphic 8" descr="Grain">
            <a:extLst>
              <a:ext uri="{FF2B5EF4-FFF2-40B4-BE49-F238E27FC236}">
                <a16:creationId xmlns:a16="http://schemas.microsoft.com/office/drawing/2014/main" id="{69F7380D-95AE-BE4A-9B9E-9C8A8CAA46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0192" y="1855135"/>
            <a:ext cx="3311013" cy="3311013"/>
          </a:xfrm>
          <a:prstGeom prst="rect">
            <a:avLst/>
          </a:prstGeom>
        </p:spPr>
      </p:pic>
    </p:spTree>
    <p:extLst>
      <p:ext uri="{BB962C8B-B14F-4D97-AF65-F5344CB8AC3E}">
        <p14:creationId xmlns:p14="http://schemas.microsoft.com/office/powerpoint/2010/main" val="42074306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person on top of mountain during daytime">
            <a:extLst>
              <a:ext uri="{FF2B5EF4-FFF2-40B4-BE49-F238E27FC236}">
                <a16:creationId xmlns:a16="http://schemas.microsoft.com/office/drawing/2014/main" id="{46BE918B-EA92-1948-9A36-85366B98481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5" name="Rectangle 4">
            <a:extLst>
              <a:ext uri="{FF2B5EF4-FFF2-40B4-BE49-F238E27FC236}">
                <a16:creationId xmlns:a16="http://schemas.microsoft.com/office/drawing/2014/main" id="{67ABF447-6E17-1A45-AD94-46DCD25C1D16}"/>
              </a:ext>
            </a:extLst>
          </p:cNvPr>
          <p:cNvSpPr/>
          <p:nvPr/>
        </p:nvSpPr>
        <p:spPr>
          <a:xfrm>
            <a:off x="2414063" y="2778202"/>
            <a:ext cx="6842671" cy="2893100"/>
          </a:xfrm>
          <a:prstGeom prst="rect">
            <a:avLst/>
          </a:prstGeom>
        </p:spPr>
        <p:txBody>
          <a:bodyPr wrap="square">
            <a:spAutoFit/>
          </a:bodyPr>
          <a:lstStyle/>
          <a:p>
            <a:r>
              <a:rPr lang="en-IN" sz="1400" u="none" strike="noStrike" dirty="0">
                <a:solidFill>
                  <a:schemeClr val="bg1"/>
                </a:solidFill>
                <a:effectLst/>
                <a:latin typeface="American Typewriter" panose="02090604020004020304" pitchFamily="18" charset="77"/>
              </a:rPr>
              <a:t>During the last few decades, with the rise of YouTube, Amazon, Netflix, and many other such web services, recommender systems have taken more and more place in our lives. From e-commerce (suggest to buyers articles that could interest them) to online advertisement (suggest to users the right contents, matching their preferences), recommender systems are today unavoidable in our daily online journeys.</a:t>
            </a:r>
          </a:p>
          <a:p>
            <a:r>
              <a:rPr lang="en-IN" sz="1400" u="none" strike="noStrike" dirty="0">
                <a:solidFill>
                  <a:schemeClr val="bg1"/>
                </a:solidFill>
                <a:effectLst/>
                <a:latin typeface="American Typewriter" panose="02090604020004020304" pitchFamily="18" charset="77"/>
              </a:rPr>
              <a:t>In a very general way, recommender systems are algorithms aimed at suggesting relevant items to users (items being movies to watch, text to read, products to buy, or anything else depending on industries).</a:t>
            </a:r>
          </a:p>
          <a:p>
            <a:r>
              <a:rPr lang="en-IN" sz="1400" u="none" strike="noStrike" dirty="0">
                <a:solidFill>
                  <a:schemeClr val="bg1"/>
                </a:solidFill>
                <a:effectLst/>
                <a:latin typeface="American Typewriter" panose="02090604020004020304" pitchFamily="18" charset="77"/>
              </a:rPr>
              <a:t>Recommender systems are really critical in some industries as they can generate a huge amount of income when they are efficient or also be a way to stand out significantly from competitors. The main objective is to create a book recommendation system for users.</a:t>
            </a:r>
          </a:p>
        </p:txBody>
      </p:sp>
      <p:sp>
        <p:nvSpPr>
          <p:cNvPr id="11" name="Rectangle 10">
            <a:extLst>
              <a:ext uri="{FF2B5EF4-FFF2-40B4-BE49-F238E27FC236}">
                <a16:creationId xmlns:a16="http://schemas.microsoft.com/office/drawing/2014/main" id="{F1ABBEE1-A4F3-6746-AE3A-4B6E12CE6CA3}"/>
              </a:ext>
            </a:extLst>
          </p:cNvPr>
          <p:cNvSpPr/>
          <p:nvPr/>
        </p:nvSpPr>
        <p:spPr>
          <a:xfrm>
            <a:off x="1940865" y="1834088"/>
            <a:ext cx="8310288" cy="1107996"/>
          </a:xfrm>
          <a:prstGeom prst="rect">
            <a:avLst/>
          </a:prstGeom>
        </p:spPr>
        <p:txBody>
          <a:bodyPr wrap="none">
            <a:spAutoFit/>
          </a:bodyPr>
          <a:lstStyle/>
          <a:p>
            <a:pPr algn="ctr"/>
            <a:r>
              <a:rPr lang="en-US"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BUSINESS PROBLEM</a:t>
            </a:r>
            <a:endParaRPr lang="en-LT" sz="66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OVERVIEW OF PROJECT</a:t>
            </a:r>
            <a:endParaRPr kumimoji="0" lang="en-LT" sz="40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a:extLst>
              <a:ext uri="{FF2B5EF4-FFF2-40B4-BE49-F238E27FC236}">
                <a16:creationId xmlns:a16="http://schemas.microsoft.com/office/drawing/2014/main" id="{D7294908-9A58-794A-B85A-622DC85DAF8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78605" y="399586"/>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1721248" y="1834088"/>
            <a:ext cx="8749511" cy="1015663"/>
          </a:xfrm>
          <a:prstGeom prst="rect">
            <a:avLst/>
          </a:prstGeom>
        </p:spPr>
        <p:txBody>
          <a:bodyPr wrap="none">
            <a:spAutoFit/>
          </a:bodyPr>
          <a:lstStyle/>
          <a:p>
            <a:pPr algn="ctr"/>
            <a:r>
              <a:rPr lang="en-US" sz="6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OVERVIEW OF PROJECT</a:t>
            </a:r>
            <a:endParaRPr lang="en-LT" sz="60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75181" y="2849751"/>
            <a:ext cx="6029092" cy="3785652"/>
          </a:xfrm>
          <a:prstGeom prst="rect">
            <a:avLst/>
          </a:prstGeom>
        </p:spPr>
        <p:txBody>
          <a:bodyPr wrap="square">
            <a:spAutoFit/>
          </a:bodyPr>
          <a:lstStyle/>
          <a:p>
            <a:pPr algn="l">
              <a:buFont typeface="Arial" panose="020B0604020202020204" pitchFamily="34" charset="0"/>
              <a:buChar char="•"/>
            </a:pPr>
            <a:r>
              <a:rPr lang="en-IN" sz="1200" b="0" i="0" u="none" strike="noStrike" dirty="0">
                <a:solidFill>
                  <a:schemeClr val="bg1"/>
                </a:solidFill>
                <a:effectLst/>
                <a:latin typeface="American Typewriter" panose="02090604020004020304" pitchFamily="18" charset="77"/>
              </a:rPr>
              <a:t>A book recommender system is a tool that suggests books to users based on their interests and reading history. These systems can be used by libraries, bookstores, or online retailers to help users discover new books that they might enjoy.</a:t>
            </a:r>
          </a:p>
          <a:p>
            <a:pPr algn="l"/>
            <a:endParaRPr lang="en-IN" sz="1200" b="0" i="0" u="none" strike="noStrike" dirty="0">
              <a:solidFill>
                <a:schemeClr val="bg1"/>
              </a:solidFill>
              <a:effectLst/>
              <a:latin typeface="American Typewriter" panose="02090604020004020304" pitchFamily="18" charset="77"/>
            </a:endParaRPr>
          </a:p>
          <a:p>
            <a:pPr algn="l">
              <a:buFont typeface="Arial" panose="020B0604020202020204" pitchFamily="34" charset="0"/>
              <a:buChar char="•"/>
            </a:pPr>
            <a:r>
              <a:rPr lang="en-IN" sz="1200" b="1" i="0" u="none" strike="noStrike" dirty="0">
                <a:solidFill>
                  <a:schemeClr val="bg1"/>
                </a:solidFill>
                <a:effectLst/>
                <a:latin typeface="American Typewriter" panose="02090604020004020304" pitchFamily="18" charset="77"/>
              </a:rPr>
              <a:t>Collaborative filtering</a:t>
            </a:r>
            <a:r>
              <a:rPr lang="en-IN" sz="1200" b="0" i="0" u="none" strike="noStrike" dirty="0">
                <a:solidFill>
                  <a:schemeClr val="bg1"/>
                </a:solidFill>
                <a:effectLst/>
                <a:latin typeface="American Typewriter" panose="02090604020004020304" pitchFamily="18" charset="77"/>
              </a:rPr>
              <a:t> is based on the idea that users who have similar reading histories are likely to have similar interests, so a book that one user likes is likely to be enjoyed by another user with a similar reading history. This approach is often used in recommendation systems for movies, music, and other products.</a:t>
            </a:r>
          </a:p>
          <a:p>
            <a:pPr algn="l"/>
            <a:endParaRPr lang="en-IN" sz="1200" b="0" i="0" u="none" strike="noStrike" dirty="0">
              <a:solidFill>
                <a:schemeClr val="bg1"/>
              </a:solidFill>
              <a:effectLst/>
              <a:latin typeface="American Typewriter" panose="02090604020004020304" pitchFamily="18" charset="77"/>
            </a:endParaRPr>
          </a:p>
          <a:p>
            <a:pPr algn="l">
              <a:buFont typeface="Arial" panose="020B0604020202020204" pitchFamily="34" charset="0"/>
              <a:buChar char="•"/>
            </a:pPr>
            <a:r>
              <a:rPr lang="en-IN" sz="1200" b="1" i="0" u="none" strike="noStrike" dirty="0">
                <a:solidFill>
                  <a:schemeClr val="bg1"/>
                </a:solidFill>
                <a:effectLst/>
                <a:latin typeface="American Typewriter" panose="02090604020004020304" pitchFamily="18" charset="77"/>
              </a:rPr>
              <a:t>Content-based filtering</a:t>
            </a:r>
            <a:r>
              <a:rPr lang="en-IN" sz="1200" b="0" i="0" u="none" strike="noStrike" dirty="0">
                <a:solidFill>
                  <a:schemeClr val="bg1"/>
                </a:solidFill>
                <a:effectLst/>
                <a:latin typeface="American Typewriter" panose="02090604020004020304" pitchFamily="18" charset="77"/>
              </a:rPr>
              <a:t>, on the other hand, focuses on the characteristics of the books themselves, such as their genre, theme, and author, to make recommendations. This approach is useful when there is not enough data available about users' preferences to use collaborative filtering.</a:t>
            </a:r>
          </a:p>
          <a:p>
            <a:pPr algn="l"/>
            <a:endParaRPr lang="en-IN" sz="1200" b="0" i="0" u="none" strike="noStrike" dirty="0">
              <a:solidFill>
                <a:schemeClr val="bg1"/>
              </a:solidFill>
              <a:effectLst/>
              <a:latin typeface="American Typewriter" panose="02090604020004020304" pitchFamily="18" charset="77"/>
            </a:endParaRPr>
          </a:p>
          <a:p>
            <a:pPr algn="l">
              <a:buFont typeface="Arial" panose="020B0604020202020204" pitchFamily="34" charset="0"/>
              <a:buChar char="•"/>
            </a:pPr>
            <a:r>
              <a:rPr lang="en-IN" sz="1200" b="1" i="0" u="none" strike="noStrike" dirty="0">
                <a:solidFill>
                  <a:schemeClr val="bg1"/>
                </a:solidFill>
                <a:effectLst/>
                <a:latin typeface="American Typewriter" panose="02090604020004020304" pitchFamily="18" charset="77"/>
              </a:rPr>
              <a:t>Hybrid systems</a:t>
            </a:r>
            <a:r>
              <a:rPr lang="en-IN" sz="1200" b="0" i="0" u="none" strike="noStrike" dirty="0">
                <a:solidFill>
                  <a:schemeClr val="bg1"/>
                </a:solidFill>
                <a:effectLst/>
                <a:latin typeface="American Typewriter" panose="02090604020004020304" pitchFamily="18" charset="77"/>
              </a:rPr>
              <a:t> combine both collaborative filtering and content-based filtering to make recommendations. They can take into account both the characteristics of the books and the preferences of the users to provide a more personalized recommendation.</a:t>
            </a: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D</a:t>
            </a:r>
            <a:r>
              <a:rPr kumimoji="0" lang="en-US" sz="4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ATABASE DESCRIPTION</a:t>
            </a:r>
            <a:endParaRPr kumimoji="0" lang="en-LT" sz="40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Database">
            <a:extLst>
              <a:ext uri="{FF2B5EF4-FFF2-40B4-BE49-F238E27FC236}">
                <a16:creationId xmlns:a16="http://schemas.microsoft.com/office/drawing/2014/main" id="{3F9B1A59-EA33-C342-9303-B5FE36F93A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9468" y="400833"/>
            <a:ext cx="3253063" cy="3253063"/>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2763204" y="1834088"/>
            <a:ext cx="6665607" cy="769441"/>
          </a:xfrm>
          <a:prstGeom prst="rect">
            <a:avLst/>
          </a:prstGeom>
        </p:spPr>
        <p:txBody>
          <a:bodyPr wrap="none">
            <a:spAutoFit/>
          </a:bodyPr>
          <a:lstStyle/>
          <a:p>
            <a:pPr algn="ctr"/>
            <a:r>
              <a:rPr lang="en-US" sz="44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D</a:t>
            </a:r>
            <a:r>
              <a:rPr kumimoji="0" lang="en-US" sz="44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ATABASE DESCRIPTION</a:t>
            </a:r>
            <a:endParaRPr kumimoji="0" lang="en-LT" sz="4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174670" y="2821790"/>
            <a:ext cx="6029092" cy="3231654"/>
          </a:xfrm>
          <a:prstGeom prst="rect">
            <a:avLst/>
          </a:prstGeom>
        </p:spPr>
        <p:txBody>
          <a:bodyPr wrap="square">
            <a:spAutoFit/>
          </a:bodyPr>
          <a:lstStyle/>
          <a:p>
            <a:pPr algn="l"/>
            <a:r>
              <a:rPr lang="en-IN" sz="1200" b="0" i="0" u="none" strike="noStrike" dirty="0">
                <a:solidFill>
                  <a:schemeClr val="bg1"/>
                </a:solidFill>
                <a:effectLst/>
                <a:latin typeface="American Typewriter" panose="02090604020004020304" pitchFamily="18" charset="77"/>
              </a:rPr>
              <a:t>The Book-Crossing dataset comprises 3 files.</a:t>
            </a:r>
          </a:p>
          <a:p>
            <a:pPr algn="l"/>
            <a:endParaRPr lang="en-IN" sz="1200" b="0" i="0" u="none" strike="noStrike" dirty="0">
              <a:solidFill>
                <a:schemeClr val="bg1"/>
              </a:solidFill>
              <a:effectLst/>
              <a:latin typeface="American Typewriter" panose="02090604020004020304" pitchFamily="18" charset="77"/>
            </a:endParaRPr>
          </a:p>
          <a:p>
            <a:pPr algn="l">
              <a:buFont typeface="Arial" panose="020B0604020202020204" pitchFamily="34" charset="0"/>
              <a:buChar char="•"/>
            </a:pPr>
            <a:r>
              <a:rPr lang="en-IN" sz="1200" b="1" i="0" u="none" strike="noStrike" dirty="0">
                <a:solidFill>
                  <a:schemeClr val="bg1"/>
                </a:solidFill>
                <a:effectLst/>
                <a:latin typeface="American Typewriter" panose="02090604020004020304" pitchFamily="18" charset="77"/>
              </a:rPr>
              <a:t>Users:</a:t>
            </a:r>
            <a:r>
              <a:rPr lang="en-IN" sz="1200" b="0" i="0" u="none" strike="noStrike" dirty="0">
                <a:solidFill>
                  <a:schemeClr val="bg1"/>
                </a:solidFill>
                <a:effectLst/>
                <a:latin typeface="American Typewriter" panose="02090604020004020304" pitchFamily="18" charset="77"/>
              </a:rPr>
              <a:t> Contains the users. Note that user IDs (User-ID) have been anonymized and map to integers. Demographic data is provided (Location, Age) if available. Otherwise, these fields contain NULL values.</a:t>
            </a:r>
          </a:p>
          <a:p>
            <a:pPr algn="l">
              <a:buFont typeface="Arial" panose="020B0604020202020204" pitchFamily="34" charset="0"/>
              <a:buChar char="•"/>
            </a:pPr>
            <a:endParaRPr lang="en-IN" sz="1200" b="0" i="0" u="none" strike="noStrike" dirty="0">
              <a:solidFill>
                <a:schemeClr val="bg1"/>
              </a:solidFill>
              <a:effectLst/>
              <a:latin typeface="American Typewriter" panose="02090604020004020304" pitchFamily="18" charset="77"/>
            </a:endParaRPr>
          </a:p>
          <a:p>
            <a:pPr algn="l">
              <a:buFont typeface="Arial" panose="020B0604020202020204" pitchFamily="34" charset="0"/>
              <a:buChar char="•"/>
            </a:pPr>
            <a:r>
              <a:rPr lang="en-IN" sz="1200" b="1" i="0" u="none" strike="noStrike" dirty="0">
                <a:solidFill>
                  <a:schemeClr val="bg1"/>
                </a:solidFill>
                <a:effectLst/>
                <a:latin typeface="American Typewriter" panose="02090604020004020304" pitchFamily="18" charset="77"/>
              </a:rPr>
              <a:t>Books:</a:t>
            </a:r>
            <a:r>
              <a:rPr lang="en-IN" sz="1200" b="0" i="0" u="none" strike="noStrike" dirty="0">
                <a:solidFill>
                  <a:schemeClr val="bg1"/>
                </a:solidFill>
                <a:effectLst/>
                <a:latin typeface="American Typewriter" panose="02090604020004020304" pitchFamily="18" charset="77"/>
              </a:rPr>
              <a:t> Books are identified by their respective ISBN. Invalid ISBNs have already been removed from the dataset. Moreover, some content-based information is given (Book-Title, Book-Author, Year-Of-Publication, Publisher), obtained from Amazon Web Services. Note that in the case of several authors, only the first is provided. URLs linking to cover images are also given, appearing in three different flavours (Image-URL-S, Image-URL-M, Image-URL-L), i.e., small, medium, large. These URLs point to the Amazon website.</a:t>
            </a:r>
          </a:p>
          <a:p>
            <a:pPr algn="l">
              <a:buFont typeface="Arial" panose="020B0604020202020204" pitchFamily="34" charset="0"/>
              <a:buChar char="•"/>
            </a:pPr>
            <a:endParaRPr lang="en-IN" sz="1200" b="0" i="0" u="none" strike="noStrike" dirty="0">
              <a:solidFill>
                <a:schemeClr val="bg1"/>
              </a:solidFill>
              <a:effectLst/>
              <a:latin typeface="American Typewriter" panose="02090604020004020304" pitchFamily="18" charset="77"/>
            </a:endParaRPr>
          </a:p>
          <a:p>
            <a:pPr algn="l">
              <a:buFont typeface="Arial" panose="020B0604020202020204" pitchFamily="34" charset="0"/>
              <a:buChar char="•"/>
            </a:pPr>
            <a:r>
              <a:rPr lang="en-IN" sz="1200" b="1" i="0" u="none" strike="noStrike" dirty="0">
                <a:solidFill>
                  <a:schemeClr val="bg1"/>
                </a:solidFill>
                <a:effectLst/>
                <a:latin typeface="American Typewriter" panose="02090604020004020304" pitchFamily="18" charset="77"/>
              </a:rPr>
              <a:t>Ratings:</a:t>
            </a:r>
            <a:r>
              <a:rPr lang="en-IN" sz="1200" b="0" i="0" u="none" strike="noStrike" dirty="0">
                <a:solidFill>
                  <a:schemeClr val="bg1"/>
                </a:solidFill>
                <a:effectLst/>
                <a:latin typeface="American Typewriter" panose="02090604020004020304" pitchFamily="18" charset="77"/>
              </a:rPr>
              <a:t> Contains the book rating information. Ratings (Book-Rating) are either explicit, expressed on a scale from 1-10 (higher values denoting higher appreciation), or implicit, expressed by 0.</a:t>
            </a: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2" name="Graphic 11" descr="Database">
            <a:extLst>
              <a:ext uri="{FF2B5EF4-FFF2-40B4-BE49-F238E27FC236}">
                <a16:creationId xmlns:a16="http://schemas.microsoft.com/office/drawing/2014/main" id="{CDFC08BF-6D87-1E4C-90B5-A777042B3A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1471" y="228191"/>
            <a:ext cx="1629057" cy="1629057"/>
          </a:xfrm>
          <a:prstGeom prst="rect">
            <a:avLst/>
          </a:prstGeom>
        </p:spPr>
      </p:pic>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31393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IMPORTED LIBRARIES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66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1637</Words>
  <Application>Microsoft Macintosh PowerPoint</Application>
  <PresentationFormat>Widescreen</PresentationFormat>
  <Paragraphs>160</Paragraphs>
  <Slides>38</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American Typewriter</vt:lpstr>
      <vt:lpstr>Arial</vt:lpstr>
      <vt:lpstr>Calibri</vt:lpstr>
      <vt:lpstr>Calibri Light</vt:lpstr>
      <vt:lpstr>Georgia</vt:lpstr>
      <vt:lpstr>Helvetica Neue</vt:lpstr>
      <vt:lpstr>Montserrat</vt:lpstr>
      <vt:lpstr>Raleway</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2023-10-03T06:31:12Z</dcterms:created>
  <dcterms:modified xsi:type="dcterms:W3CDTF">2024-01-23T12:09:46Z</dcterms:modified>
</cp:coreProperties>
</file>